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256" r:id="rId2"/>
    <p:sldId id="323" r:id="rId3"/>
    <p:sldId id="328" r:id="rId4"/>
    <p:sldId id="257" r:id="rId5"/>
    <p:sldId id="286" r:id="rId6"/>
    <p:sldId id="290" r:id="rId7"/>
    <p:sldId id="291" r:id="rId8"/>
    <p:sldId id="294" r:id="rId9"/>
    <p:sldId id="322" r:id="rId10"/>
    <p:sldId id="287" r:id="rId11"/>
    <p:sldId id="288" r:id="rId12"/>
    <p:sldId id="292" r:id="rId13"/>
    <p:sldId id="269" r:id="rId14"/>
    <p:sldId id="275" r:id="rId15"/>
    <p:sldId id="312" r:id="rId16"/>
    <p:sldId id="311" r:id="rId17"/>
    <p:sldId id="278" r:id="rId18"/>
    <p:sldId id="265" r:id="rId19"/>
    <p:sldId id="295" r:id="rId20"/>
    <p:sldId id="259" r:id="rId21"/>
    <p:sldId id="273" r:id="rId22"/>
    <p:sldId id="263" r:id="rId23"/>
    <p:sldId id="262" r:id="rId24"/>
    <p:sldId id="260" r:id="rId25"/>
    <p:sldId id="261" r:id="rId26"/>
    <p:sldId id="271" r:id="rId27"/>
    <p:sldId id="272" r:id="rId28"/>
    <p:sldId id="274" r:id="rId29"/>
    <p:sldId id="276" r:id="rId30"/>
    <p:sldId id="315" r:id="rId31"/>
    <p:sldId id="316" r:id="rId32"/>
    <p:sldId id="305" r:id="rId33"/>
    <p:sldId id="308" r:id="rId34"/>
    <p:sldId id="306" r:id="rId35"/>
    <p:sldId id="307" r:id="rId36"/>
    <p:sldId id="309" r:id="rId37"/>
    <p:sldId id="313" r:id="rId38"/>
    <p:sldId id="277" r:id="rId39"/>
    <p:sldId id="314" r:id="rId40"/>
    <p:sldId id="270" r:id="rId41"/>
    <p:sldId id="296" r:id="rId42"/>
    <p:sldId id="297" r:id="rId43"/>
    <p:sldId id="266" r:id="rId44"/>
    <p:sldId id="285" r:id="rId45"/>
    <p:sldId id="302" r:id="rId46"/>
    <p:sldId id="303" r:id="rId47"/>
    <p:sldId id="304" r:id="rId48"/>
    <p:sldId id="267" r:id="rId49"/>
    <p:sldId id="298" r:id="rId50"/>
    <p:sldId id="299" r:id="rId51"/>
    <p:sldId id="300" r:id="rId52"/>
    <p:sldId id="301" r:id="rId53"/>
    <p:sldId id="268" r:id="rId54"/>
    <p:sldId id="280" r:id="rId55"/>
    <p:sldId id="264" r:id="rId56"/>
    <p:sldId id="258" r:id="rId57"/>
    <p:sldId id="281" r:id="rId58"/>
    <p:sldId id="282" r:id="rId59"/>
    <p:sldId id="284" r:id="rId60"/>
    <p:sldId id="293" r:id="rId61"/>
    <p:sldId id="317" r:id="rId62"/>
    <p:sldId id="318" r:id="rId63"/>
    <p:sldId id="319" r:id="rId64"/>
    <p:sldId id="320" r:id="rId65"/>
    <p:sldId id="321" r:id="rId66"/>
    <p:sldId id="324" r:id="rId67"/>
    <p:sldId id="325" r:id="rId68"/>
    <p:sldId id="326" r:id="rId69"/>
    <p:sldId id="327"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9636B77-15B8-4FE8-BEDF-85136C562314}">
          <p14:sldIdLst>
            <p14:sldId id="256"/>
            <p14:sldId id="323"/>
          </p14:sldIdLst>
        </p14:section>
        <p14:section name="Leah" id="{3379BF53-616C-46CA-B7BE-D340EBAB391C}">
          <p14:sldIdLst>
            <p14:sldId id="328"/>
            <p14:sldId id="257"/>
            <p14:sldId id="286"/>
            <p14:sldId id="290"/>
            <p14:sldId id="291"/>
            <p14:sldId id="294"/>
            <p14:sldId id="322"/>
            <p14:sldId id="287"/>
            <p14:sldId id="288"/>
          </p14:sldIdLst>
        </p14:section>
        <p14:section name="Data 603" id="{1FB34845-FED4-4C72-B67D-8CF553F3BE84}">
          <p14:sldIdLst>
            <p14:sldId id="292"/>
            <p14:sldId id="269"/>
            <p14:sldId id="275"/>
            <p14:sldId id="312"/>
            <p14:sldId id="311"/>
            <p14:sldId id="278"/>
            <p14:sldId id="265"/>
            <p14:sldId id="295"/>
            <p14:sldId id="259"/>
          </p14:sldIdLst>
        </p14:section>
        <p14:section name="TOPIC1" id="{13BBB311-9793-4086-A51F-6E4468F9DCDF}">
          <p14:sldIdLst>
            <p14:sldId id="273"/>
            <p14:sldId id="263"/>
            <p14:sldId id="262"/>
            <p14:sldId id="260"/>
            <p14:sldId id="261"/>
            <p14:sldId id="271"/>
            <p14:sldId id="272"/>
            <p14:sldId id="274"/>
          </p14:sldIdLst>
        </p14:section>
        <p14:section name="TOPIC2" id="{1F1D278C-5C0D-4C18-A767-CDFB95095E49}">
          <p14:sldIdLst>
            <p14:sldId id="276"/>
            <p14:sldId id="315"/>
            <p14:sldId id="316"/>
          </p14:sldIdLst>
        </p14:section>
        <p14:section name="TOPIC3" id="{D71E8068-DB96-4D35-B007-460E05FB4026}">
          <p14:sldIdLst>
            <p14:sldId id="305"/>
            <p14:sldId id="308"/>
            <p14:sldId id="306"/>
            <p14:sldId id="307"/>
            <p14:sldId id="309"/>
            <p14:sldId id="313"/>
            <p14:sldId id="277"/>
            <p14:sldId id="314"/>
          </p14:sldIdLst>
        </p14:section>
        <p14:section name="TOPIC4" id="{B4AF25D4-FDBE-4C8A-89AC-38C46D3E84B5}">
          <p14:sldIdLst>
            <p14:sldId id="270"/>
            <p14:sldId id="296"/>
            <p14:sldId id="297"/>
            <p14:sldId id="266"/>
            <p14:sldId id="285"/>
            <p14:sldId id="302"/>
            <p14:sldId id="303"/>
            <p14:sldId id="304"/>
            <p14:sldId id="267"/>
            <p14:sldId id="298"/>
            <p14:sldId id="299"/>
            <p14:sldId id="300"/>
            <p14:sldId id="301"/>
            <p14:sldId id="268"/>
            <p14:sldId id="280"/>
            <p14:sldId id="264"/>
            <p14:sldId id="258"/>
            <p14:sldId id="281"/>
            <p14:sldId id="282"/>
            <p14:sldId id="284"/>
            <p14:sldId id="293"/>
          </p14:sldIdLst>
        </p14:section>
        <p14:section name="Q&amp;A" id="{3DE1F1A6-294A-4D7F-B6CD-8BCC4190B251}">
          <p14:sldIdLst>
            <p14:sldId id="317"/>
            <p14:sldId id="318"/>
            <p14:sldId id="319"/>
            <p14:sldId id="320"/>
            <p14:sldId id="321"/>
          </p14:sldIdLst>
        </p14:section>
        <p14:section name="Parameter Estimator" id="{C75D8C93-E5A8-4806-B40D-9D87432DC226}">
          <p14:sldIdLst>
            <p14:sldId id="324"/>
            <p14:sldId id="325"/>
            <p14:sldId id="326"/>
            <p14:sldId id="327"/>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033" autoAdjust="0"/>
  </p:normalViewPr>
  <p:slideViewPr>
    <p:cSldViewPr snapToGrid="0">
      <p:cViewPr varScale="1">
        <p:scale>
          <a:sx n="78" d="100"/>
          <a:sy n="78" d="100"/>
        </p:scale>
        <p:origin x="85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D89364-DAE6-485B-BBB4-0AFA76C794BB}" type="datetimeFigureOut">
              <a:rPr lang="en-US" smtClean="0"/>
              <a:t>5/16/2023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3652E4-9BDE-4BB4-813A-161322CF2C53}" type="slidenum">
              <a:rPr lang="en-US" smtClean="0"/>
              <a:t>‹#›</a:t>
            </a:fld>
            <a:endParaRPr lang="en-US"/>
          </a:p>
        </p:txBody>
      </p:sp>
    </p:spTree>
    <p:extLst>
      <p:ext uri="{BB962C8B-B14F-4D97-AF65-F5344CB8AC3E}">
        <p14:creationId xmlns:p14="http://schemas.microsoft.com/office/powerpoint/2010/main" val="3719001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652E4-9BDE-4BB4-813A-161322CF2C53}" type="slidenum">
              <a:rPr lang="en-US" smtClean="0"/>
              <a:t>3</a:t>
            </a:fld>
            <a:endParaRPr lang="en-US"/>
          </a:p>
        </p:txBody>
      </p:sp>
    </p:spTree>
    <p:extLst>
      <p:ext uri="{BB962C8B-B14F-4D97-AF65-F5344CB8AC3E}">
        <p14:creationId xmlns:p14="http://schemas.microsoft.com/office/powerpoint/2010/main" val="1844107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explain much about GLS. How about using </a:t>
            </a:r>
            <a:r>
              <a:rPr lang="en-US" dirty="0" err="1"/>
              <a:t>glm</a:t>
            </a:r>
            <a:r>
              <a:rPr lang="en-US" dirty="0"/>
              <a:t> function?</a:t>
            </a:r>
          </a:p>
        </p:txBody>
      </p:sp>
      <p:sp>
        <p:nvSpPr>
          <p:cNvPr id="4" name="Slide Number Placeholder 3"/>
          <p:cNvSpPr>
            <a:spLocks noGrp="1"/>
          </p:cNvSpPr>
          <p:nvPr>
            <p:ph type="sldNum" sz="quarter" idx="5"/>
          </p:nvPr>
        </p:nvSpPr>
        <p:spPr/>
        <p:txBody>
          <a:bodyPr/>
          <a:lstStyle/>
          <a:p>
            <a:fld id="{513652E4-9BDE-4BB4-813A-161322CF2C53}" type="slidenum">
              <a:rPr lang="en-US" smtClean="0"/>
              <a:t>47</a:t>
            </a:fld>
            <a:endParaRPr lang="en-US"/>
          </a:p>
        </p:txBody>
      </p:sp>
    </p:spTree>
    <p:extLst>
      <p:ext uri="{BB962C8B-B14F-4D97-AF65-F5344CB8AC3E}">
        <p14:creationId xmlns:p14="http://schemas.microsoft.com/office/powerpoint/2010/main" val="1402579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652E4-9BDE-4BB4-813A-161322CF2C53}" type="slidenum">
              <a:rPr lang="en-US" smtClean="0"/>
              <a:t>49</a:t>
            </a:fld>
            <a:endParaRPr lang="en-US"/>
          </a:p>
        </p:txBody>
      </p:sp>
    </p:spTree>
    <p:extLst>
      <p:ext uri="{BB962C8B-B14F-4D97-AF65-F5344CB8AC3E}">
        <p14:creationId xmlns:p14="http://schemas.microsoft.com/office/powerpoint/2010/main" val="3020983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Data</a:t>
            </a:r>
          </a:p>
          <a:p>
            <a:pPr marL="228600" indent="-228600">
              <a:buAutoNum type="arabicPeriod"/>
            </a:pPr>
            <a:r>
              <a:rPr lang="en-US" dirty="0"/>
              <a:t>Plot data  -&gt; it may follow normal distribution. [Assumption: data follow normal distribution, you can write the density function from normal distribution]</a:t>
            </a:r>
          </a:p>
          <a:p>
            <a:pPr marL="228600" indent="-228600">
              <a:buAutoNum type="arabicPeriod"/>
            </a:pPr>
            <a:r>
              <a:rPr lang="en-US" dirty="0"/>
              <a:t>We are interested in getting the values of </a:t>
            </a:r>
            <a:r>
              <a:rPr lang="en-US" dirty="0" err="1"/>
              <a:t>paratermers</a:t>
            </a:r>
            <a:r>
              <a:rPr lang="en-US" dirty="0"/>
              <a:t> that can maximize the probability of observing your data. </a:t>
            </a:r>
          </a:p>
        </p:txBody>
      </p:sp>
      <p:sp>
        <p:nvSpPr>
          <p:cNvPr id="4" name="Slide Number Placeholder 3"/>
          <p:cNvSpPr>
            <a:spLocks noGrp="1"/>
          </p:cNvSpPr>
          <p:nvPr>
            <p:ph type="sldNum" sz="quarter" idx="5"/>
          </p:nvPr>
        </p:nvSpPr>
        <p:spPr/>
        <p:txBody>
          <a:bodyPr/>
          <a:lstStyle/>
          <a:p>
            <a:fld id="{367994D2-82D8-F441-AA6F-3D8114172C27}" type="slidenum">
              <a:rPr lang="en-US" smtClean="0"/>
              <a:t>54</a:t>
            </a:fld>
            <a:endParaRPr lang="en-US"/>
          </a:p>
        </p:txBody>
      </p:sp>
    </p:spTree>
    <p:extLst>
      <p:ext uri="{BB962C8B-B14F-4D97-AF65-F5344CB8AC3E}">
        <p14:creationId xmlns:p14="http://schemas.microsoft.com/office/powerpoint/2010/main" val="4110310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qnorm(1-critical_value, n, sd), n, sd)</a:t>
            </a:r>
            <a:endParaRPr lang="en-US" dirty="0"/>
          </a:p>
        </p:txBody>
      </p:sp>
      <p:sp>
        <p:nvSpPr>
          <p:cNvPr id="4" name="Slide Number Placeholder 3"/>
          <p:cNvSpPr>
            <a:spLocks noGrp="1"/>
          </p:cNvSpPr>
          <p:nvPr>
            <p:ph type="sldNum" sz="quarter" idx="5"/>
          </p:nvPr>
        </p:nvSpPr>
        <p:spPr/>
        <p:txBody>
          <a:bodyPr/>
          <a:lstStyle/>
          <a:p>
            <a:fld id="{CD3A811B-14DD-4CD8-865B-7E7416A9138C}" type="slidenum">
              <a:rPr lang="en-US" smtClean="0"/>
              <a:t>59</a:t>
            </a:fld>
            <a:endParaRPr lang="en-US"/>
          </a:p>
        </p:txBody>
      </p:sp>
    </p:spTree>
    <p:extLst>
      <p:ext uri="{BB962C8B-B14F-4D97-AF65-F5344CB8AC3E}">
        <p14:creationId xmlns:p14="http://schemas.microsoft.com/office/powerpoint/2010/main" val="13682510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652E4-9BDE-4BB4-813A-161322CF2C53}" type="slidenum">
              <a:rPr lang="en-US" smtClean="0"/>
              <a:t>65</a:t>
            </a:fld>
            <a:endParaRPr lang="en-US"/>
          </a:p>
        </p:txBody>
      </p:sp>
    </p:spTree>
    <p:extLst>
      <p:ext uri="{BB962C8B-B14F-4D97-AF65-F5344CB8AC3E}">
        <p14:creationId xmlns:p14="http://schemas.microsoft.com/office/powerpoint/2010/main" val="3675310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D2D2D"/>
                </a:solidFill>
                <a:effectLst/>
                <a:latin typeface="Noto Sans" panose="020B0502040504020204" pitchFamily="34" charset="0"/>
              </a:rPr>
              <a:t>What made you choose a career as a statistician?</a:t>
            </a:r>
          </a:p>
          <a:p>
            <a:r>
              <a:rPr lang="en-US" dirty="0"/>
              <a:t>I have always been interested in discovering what makes things work, and statistics could give me an opportunity to discover that every day in my research work. My </a:t>
            </a:r>
            <a:r>
              <a:rPr lang="en-US" dirty="0" err="1"/>
              <a:t>favourite</a:t>
            </a:r>
            <a:r>
              <a:rPr lang="en-US" dirty="0"/>
              <a:t> thing about working in statistical genetics is that I am never bored and always learn something new.</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D2D2D"/>
                </a:solidFill>
                <a:effectLst/>
                <a:latin typeface="Noto Sans" panose="020B0502040504020204" pitchFamily="34" charset="0"/>
              </a:rPr>
              <a:t>How do you handle conflict in a professional setting?</a:t>
            </a:r>
          </a:p>
          <a:p>
            <a:r>
              <a:rPr lang="en-US" dirty="0"/>
              <a:t>To be honest, I don’t have much experience managing conflicts. You know, current graduate studies always train graduate students to work independently and think critically.  Sometimes, I have disagreements with my supervisor, but we can always research an agreement in the end, as we are both good listeners and open-mined. </a:t>
            </a:r>
          </a:p>
          <a:p>
            <a:r>
              <a:rPr lang="en-US" dirty="0"/>
              <a:t>I am confident that I can handle it smoothly in the future. The reason why I say </a:t>
            </a:r>
            <a:r>
              <a:rPr lang="en-US" i="0" dirty="0"/>
              <a:t>that is because I </a:t>
            </a:r>
            <a:r>
              <a:rPr lang="en-US" b="0" i="0" dirty="0">
                <a:solidFill>
                  <a:srgbClr val="2D2D2D"/>
                </a:solidFill>
                <a:effectLst/>
                <a:latin typeface="Noto Sans" panose="020B0502040504020204" pitchFamily="34" charset="0"/>
              </a:rPr>
              <a:t>try to always approach disagreement as an opportunity to learn. I am also a kind person who can manage their temps. In other words, I can calm myself down easily and quickly (thanks to training offered by my two kids) and then focus on things instead of feelings. </a:t>
            </a:r>
          </a:p>
          <a:p>
            <a:endParaRPr lang="en-US" b="0" i="1" dirty="0">
              <a:solidFill>
                <a:srgbClr val="2D2D2D"/>
              </a:solidFill>
              <a:effectLst/>
              <a:latin typeface="Noto Sans" panose="020B0502040504020204" pitchFamily="34" charset="0"/>
            </a:endParaRPr>
          </a:p>
        </p:txBody>
      </p:sp>
      <p:sp>
        <p:nvSpPr>
          <p:cNvPr id="4" name="Slide Number Placeholder 3"/>
          <p:cNvSpPr>
            <a:spLocks noGrp="1"/>
          </p:cNvSpPr>
          <p:nvPr>
            <p:ph type="sldNum" sz="quarter" idx="5"/>
          </p:nvPr>
        </p:nvSpPr>
        <p:spPr/>
        <p:txBody>
          <a:bodyPr/>
          <a:lstStyle/>
          <a:p>
            <a:fld id="{513652E4-9BDE-4BB4-813A-161322CF2C53}" type="slidenum">
              <a:rPr lang="en-US" smtClean="0"/>
              <a:t>5</a:t>
            </a:fld>
            <a:endParaRPr lang="en-US"/>
          </a:p>
        </p:txBody>
      </p:sp>
    </p:spTree>
    <p:extLst>
      <p:ext uri="{BB962C8B-B14F-4D97-AF65-F5344CB8AC3E}">
        <p14:creationId xmlns:p14="http://schemas.microsoft.com/office/powerpoint/2010/main" val="7678680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do you like/dislike about being an instructor?</a:t>
            </a:r>
          </a:p>
          <a:p>
            <a:endParaRPr lang="en-US" dirty="0"/>
          </a:p>
          <a:p>
            <a:r>
              <a:rPr lang="en-US" dirty="0"/>
              <a:t>There are lots to like about teaching and, in particular, being a University instructor. My mom is a high school teacher, and she is my role model.</a:t>
            </a:r>
          </a:p>
          <a:p>
            <a:r>
              <a:rPr lang="en-US" dirty="0"/>
              <a:t>When I was very little, I dreamed of being someone like her or, possibly, better than her.  So, I pursued a Ph.D. to accumulate research skills, and now I pursue more teaching opportunities to prepare myself as an instructor or even an assistant professor. I enjoy the challenge of preparing and organizing lectures. For me, the challenging aspect is getting the lecture prepared and also working out how to deliver the information and knowledge in an easy-to-absorb and retainable manner. I also enjoy seeing my students making progress. For me, that’s the most rewarding aspect of being an instructor. </a:t>
            </a:r>
          </a:p>
          <a:p>
            <a:endParaRPr lang="en-US" dirty="0"/>
          </a:p>
          <a:p>
            <a:r>
              <a:rPr lang="en-US" dirty="0"/>
              <a:t>In regard to the elements I dislike, I obviously don’t like it when students are late for class for no reason or if they are simply going through the motions and tunning up to lectures with no interest in learning. I think it’s a shame for them because they are basically wasting both my time and theirs. However, having that being said, I do see it as my responsibility to encourage students to use their time wisely at U of C, as these years are absolutely crucial to their future success in life and at work. </a:t>
            </a:r>
          </a:p>
          <a:p>
            <a:endParaRPr lang="en-US" dirty="0"/>
          </a:p>
        </p:txBody>
      </p:sp>
      <p:sp>
        <p:nvSpPr>
          <p:cNvPr id="4" name="Slide Number Placeholder 3"/>
          <p:cNvSpPr>
            <a:spLocks noGrp="1"/>
          </p:cNvSpPr>
          <p:nvPr>
            <p:ph type="sldNum" sz="quarter" idx="5"/>
          </p:nvPr>
        </p:nvSpPr>
        <p:spPr/>
        <p:txBody>
          <a:bodyPr/>
          <a:lstStyle/>
          <a:p>
            <a:fld id="{513652E4-9BDE-4BB4-813A-161322CF2C53}" type="slidenum">
              <a:rPr lang="en-US" smtClean="0"/>
              <a:t>6</a:t>
            </a:fld>
            <a:endParaRPr lang="en-US"/>
          </a:p>
        </p:txBody>
      </p:sp>
    </p:spTree>
    <p:extLst>
      <p:ext uri="{BB962C8B-B14F-4D97-AF65-F5344CB8AC3E}">
        <p14:creationId xmlns:p14="http://schemas.microsoft.com/office/powerpoint/2010/main" val="3046299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dirty="0">
                <a:solidFill>
                  <a:srgbClr val="BCC0C3"/>
                </a:solidFill>
                <a:effectLst/>
                <a:latin typeface="arial" panose="020B0604020202020204" pitchFamily="34" charset="0"/>
              </a:rPr>
              <a:t>Joint Statistical Meetings</a:t>
            </a:r>
            <a:r>
              <a:rPr lang="en-US" b="0" i="0" dirty="0">
                <a:solidFill>
                  <a:srgbClr val="BDC1C6"/>
                </a:solidFill>
                <a:effectLst/>
                <a:latin typeface="arial" panose="020B0604020202020204" pitchFamily="34" charset="0"/>
              </a:rPr>
              <a:t> (</a:t>
            </a:r>
            <a:r>
              <a:rPr lang="en-US" b="1" i="0" dirty="0">
                <a:solidFill>
                  <a:srgbClr val="BCC0C3"/>
                </a:solidFill>
                <a:effectLst/>
                <a:latin typeface="arial" panose="020B0604020202020204" pitchFamily="34" charset="0"/>
              </a:rPr>
              <a:t>JSM</a:t>
            </a:r>
            <a:r>
              <a:rPr lang="en-US" b="0" i="0" dirty="0">
                <a:solidFill>
                  <a:srgbClr val="BDC1C6"/>
                </a:solidFill>
                <a:effectLst/>
                <a:latin typeface="arial" panose="020B0604020202020204" pitchFamily="34" charset="0"/>
              </a:rPr>
              <a:t>) is the largest gathering of statisticians held in North America.</a:t>
            </a:r>
            <a:endParaRPr lang="en-US" dirty="0"/>
          </a:p>
        </p:txBody>
      </p:sp>
      <p:sp>
        <p:nvSpPr>
          <p:cNvPr id="4" name="Slide Number Placeholder 3"/>
          <p:cNvSpPr>
            <a:spLocks noGrp="1"/>
          </p:cNvSpPr>
          <p:nvPr>
            <p:ph type="sldNum" sz="quarter" idx="5"/>
          </p:nvPr>
        </p:nvSpPr>
        <p:spPr/>
        <p:txBody>
          <a:bodyPr/>
          <a:lstStyle/>
          <a:p>
            <a:fld id="{513652E4-9BDE-4BB4-813A-161322CF2C53}" type="slidenum">
              <a:rPr lang="en-US" smtClean="0"/>
              <a:t>8</a:t>
            </a:fld>
            <a:endParaRPr lang="en-US"/>
          </a:p>
        </p:txBody>
      </p:sp>
    </p:spTree>
    <p:extLst>
      <p:ext uri="{BB962C8B-B14F-4D97-AF65-F5344CB8AC3E}">
        <p14:creationId xmlns:p14="http://schemas.microsoft.com/office/powerpoint/2010/main" val="1739945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652E4-9BDE-4BB4-813A-161322CF2C53}" type="slidenum">
              <a:rPr lang="en-US" smtClean="0"/>
              <a:t>13</a:t>
            </a:fld>
            <a:endParaRPr lang="en-US"/>
          </a:p>
        </p:txBody>
      </p:sp>
    </p:spTree>
    <p:extLst>
      <p:ext uri="{BB962C8B-B14F-4D97-AF65-F5344CB8AC3E}">
        <p14:creationId xmlns:p14="http://schemas.microsoft.com/office/powerpoint/2010/main" val="2103599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ym typeface="Wingdings" panose="05000000000000000000" pitchFamily="2" charset="2"/>
              </a:rPr>
              <a:t> Stepwise</a:t>
            </a:r>
          </a:p>
          <a:p>
            <a:r>
              <a:rPr lang="en-US" dirty="0" err="1"/>
              <a:t>fullmodel</a:t>
            </a:r>
            <a:r>
              <a:rPr lang="en-US" dirty="0"/>
              <a:t>&lt;-</a:t>
            </a:r>
            <a:r>
              <a:rPr lang="en-US" dirty="0" err="1"/>
              <a:t>lm</a:t>
            </a:r>
            <a:r>
              <a:rPr lang="en-US" dirty="0"/>
              <a:t>(Y~X1+X2+factor(X3)+X4+X5+factor(X6)+X7+X8+factor(X9)+X10, data = salary) </a:t>
            </a:r>
          </a:p>
          <a:p>
            <a:r>
              <a:rPr lang="en-US" dirty="0"/>
              <a:t>summary(</a:t>
            </a:r>
            <a:r>
              <a:rPr lang="en-US" dirty="0" err="1"/>
              <a:t>fullmodel</a:t>
            </a:r>
            <a:r>
              <a:rPr lang="en-US" dirty="0"/>
              <a:t>) </a:t>
            </a:r>
          </a:p>
          <a:p>
            <a:r>
              <a:rPr lang="en-US" dirty="0" err="1"/>
              <a:t>stepmod</a:t>
            </a:r>
            <a:r>
              <a:rPr lang="en-US" dirty="0"/>
              <a:t>=</a:t>
            </a:r>
            <a:r>
              <a:rPr lang="en-US" dirty="0" err="1"/>
              <a:t>ols_step_both_p</a:t>
            </a:r>
            <a:r>
              <a:rPr lang="en-US" dirty="0"/>
              <a:t>(</a:t>
            </a:r>
            <a:r>
              <a:rPr lang="en-US" dirty="0" err="1"/>
              <a:t>fullmodel,pent</a:t>
            </a:r>
            <a:r>
              <a:rPr lang="en-US" dirty="0"/>
              <a:t> = </a:t>
            </a:r>
            <a:r>
              <a:rPr lang="en-US" dirty="0">
                <a:solidFill>
                  <a:srgbClr val="0000CD"/>
                </a:solidFill>
                <a:effectLst/>
              </a:rPr>
              <a:t>0.1</a:t>
            </a:r>
            <a:r>
              <a:rPr lang="en-US" dirty="0"/>
              <a:t>, prem = </a:t>
            </a:r>
            <a:r>
              <a:rPr lang="en-US" dirty="0">
                <a:solidFill>
                  <a:srgbClr val="0000CD"/>
                </a:solidFill>
                <a:effectLst/>
              </a:rPr>
              <a:t>0.3</a:t>
            </a:r>
            <a:r>
              <a:rPr lang="en-US" dirty="0"/>
              <a:t>, details=</a:t>
            </a:r>
            <a:r>
              <a:rPr lang="en-US" dirty="0">
                <a:solidFill>
                  <a:srgbClr val="5848F6"/>
                </a:solidFill>
                <a:effectLst/>
              </a:rPr>
              <a:t>TRUE</a:t>
            </a:r>
            <a:r>
              <a:rPr lang="en-US" dirty="0"/>
              <a:t>) </a:t>
            </a:r>
          </a:p>
          <a:p>
            <a:r>
              <a:rPr lang="en-US" dirty="0"/>
              <a:t>summary(</a:t>
            </a:r>
            <a:r>
              <a:rPr lang="en-US" dirty="0" err="1"/>
              <a:t>stepmod$model</a:t>
            </a:r>
            <a:r>
              <a:rPr lang="en-US" dirty="0"/>
              <a:t>)</a:t>
            </a:r>
          </a:p>
          <a:p>
            <a:r>
              <a:rPr lang="en-US" dirty="0"/>
              <a:t>‘’’</a:t>
            </a:r>
          </a:p>
          <a:p>
            <a:pPr algn="l"/>
            <a:r>
              <a:rPr lang="en-US" b="0" i="1" dirty="0">
                <a:solidFill>
                  <a:srgbClr val="333333"/>
                </a:solidFill>
                <a:effectLst/>
                <a:latin typeface="Helvetica Neue"/>
              </a:rPr>
              <a:t>pent: variables with p value less than pent will enter into the model.</a:t>
            </a:r>
            <a:endParaRPr lang="en-US" b="0" i="0" dirty="0">
              <a:solidFill>
                <a:srgbClr val="333333"/>
              </a:solidFill>
              <a:effectLst/>
              <a:latin typeface="Helvetica Neue"/>
            </a:endParaRPr>
          </a:p>
          <a:p>
            <a:pPr algn="l"/>
            <a:r>
              <a:rPr lang="en-US" b="0" i="1" dirty="0">
                <a:solidFill>
                  <a:srgbClr val="333333"/>
                </a:solidFill>
                <a:effectLst/>
                <a:latin typeface="Helvetica Neue"/>
              </a:rPr>
              <a:t>prem: variables with p value more than prem will be removed from the model.</a:t>
            </a:r>
            <a:endParaRPr lang="en-US" b="0" i="0" dirty="0">
              <a:solidFill>
                <a:srgbClr val="333333"/>
              </a:solidFill>
              <a:effectLst/>
              <a:latin typeface="Helvetica Neue"/>
            </a:endParaRPr>
          </a:p>
          <a:p>
            <a:pPr algn="l"/>
            <a:r>
              <a:rPr lang="en-US" b="0" i="1" dirty="0">
                <a:solidFill>
                  <a:srgbClr val="333333"/>
                </a:solidFill>
                <a:effectLst/>
                <a:latin typeface="Helvetica Neue"/>
              </a:rPr>
              <a:t>details: print the regression result at each step.</a:t>
            </a:r>
            <a:endParaRPr lang="en-US" dirty="0"/>
          </a:p>
          <a:p>
            <a:r>
              <a:rPr lang="en-US" dirty="0"/>
              <a:t>’’’</a:t>
            </a:r>
          </a:p>
          <a:p>
            <a:r>
              <a:rPr lang="en-US" dirty="0"/>
              <a:t>#</a:t>
            </a:r>
            <a:r>
              <a:rPr lang="en-US" b="0" i="1" dirty="0">
                <a:solidFill>
                  <a:srgbClr val="333333"/>
                </a:solidFill>
                <a:effectLst/>
                <a:latin typeface="Helvetica Neue"/>
              </a:rPr>
              <a:t>R functions</a:t>
            </a:r>
            <a:r>
              <a:rPr lang="en-US" b="0" i="0" dirty="0">
                <a:solidFill>
                  <a:srgbClr val="333333"/>
                </a:solidFill>
                <a:effectLst/>
                <a:latin typeface="Helvetica Neue"/>
              </a:rPr>
              <a:t> </a:t>
            </a:r>
            <a:r>
              <a:rPr lang="en-US" b="0" i="1" dirty="0" err="1">
                <a:solidFill>
                  <a:srgbClr val="333333"/>
                </a:solidFill>
                <a:effectLst/>
                <a:latin typeface="Helvetica Neue"/>
              </a:rPr>
              <a:t>ols_step_both_p</a:t>
            </a:r>
            <a:r>
              <a:rPr lang="en-US" b="0" i="1" dirty="0">
                <a:solidFill>
                  <a:srgbClr val="333333"/>
                </a:solidFill>
                <a:effectLst/>
                <a:latin typeface="Helvetica Neue"/>
              </a:rPr>
              <a:t>(): Build regression model from a set of candidate predictor variables by entering and removing predictors based on p values</a:t>
            </a:r>
          </a:p>
          <a:p>
            <a:endParaRPr lang="en-US" b="0" i="1"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333333"/>
                </a:solidFill>
                <a:effectLst/>
                <a:latin typeface="Helvetica Neue"/>
                <a:sym typeface="Wingdings" panose="05000000000000000000" pitchFamily="2" charset="2"/>
              </a:rPr>
              <a:t> </a:t>
            </a:r>
            <a:r>
              <a:rPr lang="en-US" dirty="0">
                <a:sym typeface="Wingdings" panose="05000000000000000000" pitchFamily="2" charset="2"/>
              </a:rPr>
              <a:t>Backward</a:t>
            </a:r>
            <a:endParaRPr lang="en-US" b="0" i="1" dirty="0">
              <a:solidFill>
                <a:srgbClr val="333333"/>
              </a:solidFill>
              <a:effectLst/>
              <a:latin typeface="Helvetica Neue"/>
            </a:endParaRPr>
          </a:p>
          <a:p>
            <a:r>
              <a:rPr lang="en-US" dirty="0" err="1"/>
              <a:t>fullmodel</a:t>
            </a:r>
            <a:r>
              <a:rPr lang="en-US" dirty="0"/>
              <a:t>&lt;-</a:t>
            </a:r>
            <a:r>
              <a:rPr lang="en-US" dirty="0" err="1"/>
              <a:t>lm</a:t>
            </a:r>
            <a:r>
              <a:rPr lang="en-US" dirty="0"/>
              <a:t>(Y~X1+X2+factor(X3)+X4+X5+factor(X6)+X7+X8+factor(X9)+X10, data = salary) </a:t>
            </a:r>
          </a:p>
          <a:p>
            <a:r>
              <a:rPr lang="en-US" dirty="0" err="1"/>
              <a:t>backmodel</a:t>
            </a:r>
            <a:r>
              <a:rPr lang="en-US" dirty="0"/>
              <a:t>=</a:t>
            </a:r>
            <a:r>
              <a:rPr lang="en-US" dirty="0" err="1"/>
              <a:t>ols_step_backward_p</a:t>
            </a:r>
            <a:r>
              <a:rPr lang="en-US" dirty="0"/>
              <a:t>(</a:t>
            </a:r>
            <a:r>
              <a:rPr lang="en-US" dirty="0" err="1"/>
              <a:t>fullmodel</a:t>
            </a:r>
            <a:r>
              <a:rPr lang="en-US" dirty="0"/>
              <a:t>, prem = </a:t>
            </a:r>
            <a:r>
              <a:rPr lang="en-US" dirty="0">
                <a:solidFill>
                  <a:srgbClr val="0000CD"/>
                </a:solidFill>
                <a:effectLst/>
              </a:rPr>
              <a:t>0.3</a:t>
            </a:r>
            <a:r>
              <a:rPr lang="en-US" dirty="0"/>
              <a:t>, details=</a:t>
            </a:r>
            <a:r>
              <a:rPr lang="en-US" dirty="0">
                <a:solidFill>
                  <a:srgbClr val="5848F6"/>
                </a:solidFill>
                <a:effectLst/>
              </a:rPr>
              <a:t>TRUE</a:t>
            </a:r>
            <a:r>
              <a:rPr lang="en-US" dirty="0"/>
              <a:t>) </a:t>
            </a:r>
          </a:p>
          <a:p>
            <a:r>
              <a:rPr lang="en-US" dirty="0"/>
              <a:t>summary(</a:t>
            </a:r>
            <a:r>
              <a:rPr lang="en-US" dirty="0" err="1"/>
              <a:t>backmodel$model</a:t>
            </a:r>
            <a:r>
              <a:rPr lang="en-US" dirty="0"/>
              <a:t>)</a:t>
            </a:r>
          </a:p>
          <a:p>
            <a:r>
              <a:rPr lang="en-US" dirty="0"/>
              <a:t>‘’’</a:t>
            </a:r>
          </a:p>
          <a:p>
            <a:r>
              <a:rPr lang="en-US" b="0" i="1" dirty="0">
                <a:solidFill>
                  <a:srgbClr val="333333"/>
                </a:solidFill>
                <a:effectLst/>
                <a:latin typeface="Helvetica Neue"/>
              </a:rPr>
              <a:t>The Backward procedure initially fits a model containing terms for all potential independent variables. The variable with the smallest t (or F) statistic for testing H0:β</a:t>
            </a:r>
            <a:r>
              <a:rPr lang="en-US" b="0" i="1" dirty="0" err="1">
                <a:solidFill>
                  <a:srgbClr val="333333"/>
                </a:solidFill>
                <a:effectLst/>
                <a:latin typeface="Helvetica Neue"/>
              </a:rPr>
              <a:t>i</a:t>
            </a:r>
            <a:r>
              <a:rPr lang="en-US" b="0" i="1" dirty="0">
                <a:solidFill>
                  <a:srgbClr val="333333"/>
                </a:solidFill>
                <a:effectLst/>
                <a:latin typeface="Helvetica Neue"/>
              </a:rPr>
              <a:t>=0 is identified and dropped from the model if the t-value is less than some specified critical value or p-value more than a cut-off.</a:t>
            </a:r>
            <a:endParaRPr lang="en-US" i="1" dirty="0"/>
          </a:p>
          <a:p>
            <a:r>
              <a:rPr lang="en-US" dirty="0"/>
              <a:t>’’’</a:t>
            </a:r>
          </a:p>
          <a:p>
            <a:endParaRPr lang="en-US" dirty="0"/>
          </a:p>
          <a:p>
            <a:r>
              <a:rPr lang="en-US" dirty="0">
                <a:sym typeface="Wingdings" panose="05000000000000000000" pitchFamily="2" charset="2"/>
              </a:rPr>
              <a:t> Forward</a:t>
            </a:r>
            <a:endParaRPr lang="en-US" dirty="0"/>
          </a:p>
          <a:p>
            <a:r>
              <a:rPr lang="en-US" dirty="0"/>
              <a:t>#</a:t>
            </a:r>
            <a:r>
              <a:rPr lang="en-US" b="0" i="0" dirty="0">
                <a:solidFill>
                  <a:srgbClr val="333333"/>
                </a:solidFill>
                <a:effectLst/>
                <a:latin typeface="Helvetica Neue"/>
              </a:rPr>
              <a:t>This method is nearly identical to the stepwise procedure previously outlined. The only difference is that the forward selection technique provides no option for rechecking the t-values corresponding to the </a:t>
            </a:r>
            <a:r>
              <a:rPr lang="en-US" b="0" i="0" u="none" strike="noStrike" dirty="0">
                <a:solidFill>
                  <a:srgbClr val="333333"/>
                </a:solidFill>
                <a:effectLst/>
                <a:latin typeface="MathJax_Math-italic"/>
              </a:rPr>
              <a:t>X</a:t>
            </a:r>
            <a:r>
              <a:rPr lang="en-US" b="0" i="0" u="none" strike="noStrike" dirty="0">
                <a:solidFill>
                  <a:srgbClr val="333333"/>
                </a:solidFill>
                <a:effectLst/>
                <a:latin typeface="Helvetica Neue"/>
              </a:rPr>
              <a:t>X</a:t>
            </a:r>
            <a:r>
              <a:rPr lang="en-US" b="0" i="0" dirty="0">
                <a:solidFill>
                  <a:srgbClr val="333333"/>
                </a:solidFill>
                <a:effectLst/>
                <a:latin typeface="Helvetica Neue"/>
              </a:rPr>
              <a:t>’s that have entered the model in an earlier step.</a:t>
            </a:r>
          </a:p>
          <a:p>
            <a:endParaRPr lang="en-US" b="0" i="0" dirty="0">
              <a:solidFill>
                <a:srgbClr val="333333"/>
              </a:solidFill>
              <a:effectLst/>
              <a:latin typeface="Helvetica Neue"/>
            </a:endParaRPr>
          </a:p>
          <a:p>
            <a:pPr marL="171450" indent="-171450">
              <a:buFont typeface="Wingdings" panose="05000000000000000000" pitchFamily="2" charset="2"/>
              <a:buChar char="à"/>
            </a:pPr>
            <a:r>
              <a:rPr lang="en-US" b="0" i="0" dirty="0">
                <a:solidFill>
                  <a:srgbClr val="333333"/>
                </a:solidFill>
                <a:effectLst/>
                <a:latin typeface="Helvetica Neue"/>
                <a:sym typeface="Wingdings" panose="05000000000000000000" pitchFamily="2" charset="2"/>
              </a:rPr>
              <a:t>Mallow’s Cp Criterion</a:t>
            </a:r>
          </a:p>
          <a:p>
            <a:pPr marL="0" indent="0">
              <a:buFont typeface="Wingdings" panose="05000000000000000000" pitchFamily="2" charset="2"/>
              <a:buNone/>
            </a:pPr>
            <a:r>
              <a:rPr lang="en-US" b="0" i="0" dirty="0">
                <a:solidFill>
                  <a:srgbClr val="333333"/>
                </a:solidFill>
                <a:effectLst/>
                <a:latin typeface="Helvetica Neue"/>
                <a:sym typeface="Wingdings" panose="05000000000000000000" pitchFamily="2" charset="2"/>
              </a:rPr>
              <a:t>Estimates the magnitude of bias present in predicted values when an important feature is missing; large residuals. </a:t>
            </a:r>
          </a:p>
          <a:p>
            <a:pPr marL="0" indent="0">
              <a:buFont typeface="Wingdings" panose="05000000000000000000" pitchFamily="2" charset="2"/>
              <a:buNone/>
            </a:pPr>
            <a:endParaRPr lang="en-US" b="0" i="0" dirty="0">
              <a:solidFill>
                <a:srgbClr val="333333"/>
              </a:solidFill>
              <a:effectLst/>
              <a:latin typeface="Helvetica Neue"/>
              <a:sym typeface="Wingdings" panose="05000000000000000000" pitchFamily="2" charset="2"/>
            </a:endParaRPr>
          </a:p>
          <a:p>
            <a:pPr marL="171450" indent="-171450">
              <a:buFont typeface="Wingdings" panose="05000000000000000000" pitchFamily="2" charset="2"/>
              <a:buChar char="à"/>
            </a:pPr>
            <a:r>
              <a:rPr lang="en-US" b="0" i="0" dirty="0">
                <a:solidFill>
                  <a:srgbClr val="333333"/>
                </a:solidFill>
                <a:effectLst/>
                <a:latin typeface="Helvetica Neue"/>
                <a:sym typeface="Wingdings" panose="05000000000000000000" pitchFamily="2" charset="2"/>
              </a:rPr>
              <a:t>Model selection</a:t>
            </a:r>
          </a:p>
          <a:p>
            <a:pPr marL="0" indent="0">
              <a:buFont typeface="Wingdings" panose="05000000000000000000" pitchFamily="2" charset="2"/>
              <a:buNone/>
            </a:pPr>
            <a:r>
              <a:rPr lang="en-US" b="0" i="0" dirty="0">
                <a:solidFill>
                  <a:srgbClr val="333333"/>
                </a:solidFill>
                <a:effectLst/>
                <a:latin typeface="Helvetica Neue"/>
                <a:sym typeface="Wingdings" panose="05000000000000000000" pitchFamily="2" charset="2"/>
              </a:rPr>
              <a:t>Option 1: </a:t>
            </a:r>
          </a:p>
          <a:p>
            <a:r>
              <a:rPr lang="en-US" sz="1200" dirty="0"/>
              <a:t>Library(</a:t>
            </a:r>
            <a:r>
              <a:rPr lang="en-US" sz="1200" dirty="0" err="1"/>
              <a:t>olsrr</a:t>
            </a:r>
            <a:r>
              <a:rPr lang="en-US" sz="1200" dirty="0"/>
              <a:t>)</a:t>
            </a:r>
          </a:p>
          <a:p>
            <a:r>
              <a:rPr lang="en-US" sz="1200" dirty="0" err="1"/>
              <a:t>firstordermodel</a:t>
            </a:r>
            <a:r>
              <a:rPr lang="en-US" sz="1200" dirty="0"/>
              <a:t>&lt;-</a:t>
            </a:r>
            <a:r>
              <a:rPr lang="en-US" sz="1200" dirty="0" err="1"/>
              <a:t>lm</a:t>
            </a:r>
            <a:r>
              <a:rPr lang="en-US" sz="1200" dirty="0"/>
              <a:t>(Y~X1+X2+X3+X4+X5+X6+X7+X8+X9+X10, data= salary)</a:t>
            </a:r>
          </a:p>
          <a:p>
            <a:r>
              <a:rPr lang="en-US" sz="1200" dirty="0" err="1"/>
              <a:t>ks</a:t>
            </a:r>
            <a:r>
              <a:rPr lang="en-US" sz="1200" dirty="0"/>
              <a:t>=</a:t>
            </a:r>
            <a:r>
              <a:rPr lang="en-US" sz="1200" b="1" dirty="0" err="1"/>
              <a:t>ols_step_best_subset</a:t>
            </a:r>
            <a:r>
              <a:rPr lang="en-US" sz="1200" dirty="0"/>
              <a:t>(</a:t>
            </a:r>
            <a:r>
              <a:rPr lang="en-US" sz="1200" dirty="0" err="1"/>
              <a:t>firstordermodel</a:t>
            </a:r>
            <a:r>
              <a:rPr lang="en-US" sz="1200" dirty="0"/>
              <a:t>, details=TRUE)</a:t>
            </a:r>
          </a:p>
          <a:p>
            <a:r>
              <a:rPr lang="en-US" sz="1200" dirty="0" err="1"/>
              <a:t>rsquare</a:t>
            </a:r>
            <a:r>
              <a:rPr lang="en-US" sz="1200" dirty="0"/>
              <a:t>&lt;-c(</a:t>
            </a:r>
            <a:r>
              <a:rPr lang="en-US" sz="1200" dirty="0" err="1"/>
              <a:t>ks$rsquare</a:t>
            </a:r>
            <a:r>
              <a:rPr lang="en-US" sz="1200" dirty="0"/>
              <a:t>)</a:t>
            </a:r>
          </a:p>
          <a:p>
            <a:r>
              <a:rPr lang="en-US" sz="1200" dirty="0" err="1"/>
              <a:t>AdjustedR</a:t>
            </a:r>
            <a:r>
              <a:rPr lang="en-US" sz="1200" dirty="0"/>
              <a:t>&lt;-c(</a:t>
            </a:r>
            <a:r>
              <a:rPr lang="en-US" sz="1200" dirty="0" err="1"/>
              <a:t>ks$adjr</a:t>
            </a:r>
            <a:r>
              <a:rPr lang="en-US" sz="1200" dirty="0"/>
              <a:t>)</a:t>
            </a:r>
          </a:p>
          <a:p>
            <a:r>
              <a:rPr lang="en-US" sz="1200" dirty="0"/>
              <a:t>cp&lt;-c(</a:t>
            </a:r>
            <a:r>
              <a:rPr lang="en-US" sz="1200" dirty="0" err="1"/>
              <a:t>ks$cp</a:t>
            </a:r>
            <a:r>
              <a:rPr lang="en-US" sz="1200" dirty="0"/>
              <a:t>)</a:t>
            </a:r>
          </a:p>
          <a:p>
            <a:r>
              <a:rPr lang="en-US" sz="1200" dirty="0"/>
              <a:t>AIC&lt;-c(</a:t>
            </a:r>
            <a:r>
              <a:rPr lang="en-US" sz="1200" dirty="0" err="1"/>
              <a:t>ks$aic</a:t>
            </a:r>
            <a:r>
              <a:rPr lang="en-US" sz="1200" dirty="0"/>
              <a:t>)</a:t>
            </a:r>
          </a:p>
          <a:p>
            <a:r>
              <a:rPr lang="en-US" sz="1200" dirty="0" err="1"/>
              <a:t>cbind</a:t>
            </a:r>
            <a:r>
              <a:rPr lang="en-US" sz="1200" dirty="0"/>
              <a:t>(</a:t>
            </a:r>
            <a:r>
              <a:rPr lang="en-US" sz="1200" dirty="0" err="1"/>
              <a:t>rsquare,AdjustedR,cp,AIC</a:t>
            </a:r>
            <a:r>
              <a:rPr lang="en-US" sz="1200" dirty="0"/>
              <a:t>)</a:t>
            </a:r>
          </a:p>
          <a:p>
            <a:endParaRPr lang="en-US" sz="1200" dirty="0"/>
          </a:p>
          <a:p>
            <a:r>
              <a:rPr lang="en-US" sz="1200" dirty="0"/>
              <a:t>par(</a:t>
            </a:r>
            <a:r>
              <a:rPr lang="en-US" sz="1200" dirty="0" err="1"/>
              <a:t>mfrow</a:t>
            </a:r>
            <a:r>
              <a:rPr lang="en-US" sz="1200" dirty="0"/>
              <a:t>=c(2,2)) # split the plotting panel into a 2 x 2 grid</a:t>
            </a:r>
          </a:p>
          <a:p>
            <a:r>
              <a:rPr lang="en-US" sz="1200" dirty="0"/>
              <a:t>plot(</a:t>
            </a:r>
            <a:r>
              <a:rPr lang="en-US" sz="1200" dirty="0" err="1"/>
              <a:t>ks$cp,type</a:t>
            </a:r>
            <a:r>
              <a:rPr lang="en-US" sz="1200" dirty="0"/>
              <a:t> = "o",</a:t>
            </a:r>
            <a:r>
              <a:rPr lang="en-US" sz="1200" dirty="0" err="1"/>
              <a:t>pch</a:t>
            </a:r>
            <a:r>
              <a:rPr lang="en-US" sz="1200" dirty="0"/>
              <a:t>=10, </a:t>
            </a:r>
            <a:r>
              <a:rPr lang="en-US" sz="1200" dirty="0" err="1"/>
              <a:t>xlab</a:t>
            </a:r>
            <a:r>
              <a:rPr lang="en-US" sz="1200" dirty="0"/>
              <a:t>="Number of Variables",</a:t>
            </a:r>
            <a:r>
              <a:rPr lang="en-US" sz="1200" dirty="0" err="1"/>
              <a:t>ylab</a:t>
            </a:r>
            <a:r>
              <a:rPr lang="en-US" sz="1200" dirty="0"/>
              <a:t>= "Cp")</a:t>
            </a:r>
          </a:p>
          <a:p>
            <a:r>
              <a:rPr lang="en-US" sz="1200" dirty="0"/>
              <a:t>plot(</a:t>
            </a:r>
            <a:r>
              <a:rPr lang="en-US" sz="1200" dirty="0" err="1"/>
              <a:t>ks$rsq,type</a:t>
            </a:r>
            <a:r>
              <a:rPr lang="en-US" sz="1200" dirty="0"/>
              <a:t> = "o",</a:t>
            </a:r>
            <a:r>
              <a:rPr lang="en-US" sz="1200" dirty="0" err="1"/>
              <a:t>pch</a:t>
            </a:r>
            <a:r>
              <a:rPr lang="en-US" sz="1200" dirty="0"/>
              <a:t>=10, </a:t>
            </a:r>
            <a:r>
              <a:rPr lang="en-US" sz="1200" dirty="0" err="1"/>
              <a:t>xlab</a:t>
            </a:r>
            <a:r>
              <a:rPr lang="en-US" sz="1200" dirty="0"/>
              <a:t>="Number of Variables",</a:t>
            </a:r>
            <a:r>
              <a:rPr lang="en-US" sz="1200" dirty="0" err="1"/>
              <a:t>ylab</a:t>
            </a:r>
            <a:r>
              <a:rPr lang="en-US" sz="1200" dirty="0"/>
              <a:t>= "R^2")</a:t>
            </a:r>
          </a:p>
          <a:p>
            <a:endParaRPr lang="en-US" sz="1200" dirty="0"/>
          </a:p>
          <a:p>
            <a:r>
              <a:rPr lang="en-US" sz="1200" dirty="0"/>
              <a:t>plot(</a:t>
            </a:r>
            <a:r>
              <a:rPr lang="en-US" sz="1200" dirty="0" err="1"/>
              <a:t>ks$aic,type</a:t>
            </a:r>
            <a:r>
              <a:rPr lang="en-US" sz="1200" dirty="0"/>
              <a:t> = "o",</a:t>
            </a:r>
            <a:r>
              <a:rPr lang="en-US" sz="1200" dirty="0" err="1"/>
              <a:t>pch</a:t>
            </a:r>
            <a:r>
              <a:rPr lang="en-US" sz="1200" dirty="0"/>
              <a:t>=10, </a:t>
            </a:r>
            <a:r>
              <a:rPr lang="en-US" sz="1200" dirty="0" err="1"/>
              <a:t>xlab</a:t>
            </a:r>
            <a:r>
              <a:rPr lang="en-US" sz="1200" dirty="0"/>
              <a:t>="Number of Variables",</a:t>
            </a:r>
            <a:r>
              <a:rPr lang="en-US" sz="1200" dirty="0" err="1"/>
              <a:t>ylab</a:t>
            </a:r>
            <a:r>
              <a:rPr lang="en-US" sz="1200" dirty="0"/>
              <a:t>= "AIC")</a:t>
            </a:r>
          </a:p>
          <a:p>
            <a:r>
              <a:rPr lang="en-US" sz="1200" dirty="0"/>
              <a:t>plot(</a:t>
            </a:r>
            <a:r>
              <a:rPr lang="en-US" sz="1200" dirty="0" err="1"/>
              <a:t>ks$adjr,type</a:t>
            </a:r>
            <a:r>
              <a:rPr lang="en-US" sz="1200" dirty="0"/>
              <a:t> = "o",</a:t>
            </a:r>
            <a:r>
              <a:rPr lang="en-US" sz="1200" dirty="0" err="1"/>
              <a:t>pch</a:t>
            </a:r>
            <a:r>
              <a:rPr lang="en-US" sz="1200" dirty="0"/>
              <a:t>=10, </a:t>
            </a:r>
            <a:r>
              <a:rPr lang="en-US" sz="1200" dirty="0" err="1"/>
              <a:t>xlab</a:t>
            </a:r>
            <a:r>
              <a:rPr lang="en-US" sz="1200" dirty="0"/>
              <a:t>="Number of Variables",</a:t>
            </a:r>
            <a:r>
              <a:rPr lang="en-US" sz="1200" dirty="0" err="1"/>
              <a:t>ylab</a:t>
            </a:r>
            <a:r>
              <a:rPr lang="en-US" sz="1200" dirty="0"/>
              <a:t>= "Adjusted R^2")</a:t>
            </a:r>
          </a:p>
          <a:p>
            <a:pPr marL="0" indent="0">
              <a:buFont typeface="Wingdings" panose="05000000000000000000" pitchFamily="2" charset="2"/>
              <a:buNone/>
            </a:pPr>
            <a:endParaRPr lang="en-US" b="0" i="0" dirty="0">
              <a:solidFill>
                <a:srgbClr val="333333"/>
              </a:solidFill>
              <a:effectLst/>
              <a:latin typeface="Helvetica Neue"/>
              <a:sym typeface="Wingdings" panose="05000000000000000000" pitchFamily="2" charset="2"/>
            </a:endParaRPr>
          </a:p>
          <a:p>
            <a:pPr marL="0" indent="0">
              <a:buFont typeface="Wingdings" panose="05000000000000000000" pitchFamily="2" charset="2"/>
              <a:buNone/>
            </a:pPr>
            <a:r>
              <a:rPr lang="en-US" b="0" i="0" dirty="0">
                <a:solidFill>
                  <a:srgbClr val="333333"/>
                </a:solidFill>
                <a:effectLst/>
                <a:latin typeface="Helvetica Neue"/>
                <a:sym typeface="Wingdings" panose="05000000000000000000" pitchFamily="2" charset="2"/>
              </a:rPr>
              <a:t>Option 2: </a:t>
            </a:r>
          </a:p>
          <a:p>
            <a:pPr marL="0" indent="0">
              <a:buFont typeface="Wingdings" panose="05000000000000000000" pitchFamily="2" charset="2"/>
              <a:buNone/>
            </a:pPr>
            <a:r>
              <a:rPr lang="en-US" dirty="0">
                <a:solidFill>
                  <a:srgbClr val="0000FF"/>
                </a:solidFill>
                <a:effectLst/>
              </a:rPr>
              <a:t>library</a:t>
            </a:r>
            <a:r>
              <a:rPr lang="en-US" dirty="0"/>
              <a:t>(</a:t>
            </a:r>
            <a:r>
              <a:rPr lang="en-US" dirty="0" err="1"/>
              <a:t>olsrr</a:t>
            </a:r>
            <a:r>
              <a:rPr lang="en-US" dirty="0"/>
              <a:t>) </a:t>
            </a:r>
          </a:p>
          <a:p>
            <a:pPr marL="0" indent="0">
              <a:buFont typeface="Wingdings" panose="05000000000000000000" pitchFamily="2" charset="2"/>
              <a:buNone/>
            </a:pPr>
            <a:r>
              <a:rPr lang="en-US" dirty="0" err="1"/>
              <a:t>firstordermodel</a:t>
            </a:r>
            <a:r>
              <a:rPr lang="en-US" dirty="0"/>
              <a:t>&lt;-</a:t>
            </a:r>
            <a:r>
              <a:rPr lang="en-US" dirty="0" err="1"/>
              <a:t>lm</a:t>
            </a:r>
            <a:r>
              <a:rPr lang="en-US" dirty="0"/>
              <a:t>(Y~X1+X2+X3+X4+X5+X6+X7+X8+X9+X10, data= salary) </a:t>
            </a:r>
          </a:p>
          <a:p>
            <a:pPr marL="0" indent="0">
              <a:buFont typeface="Wingdings" panose="05000000000000000000" pitchFamily="2" charset="2"/>
              <a:buNone/>
            </a:pPr>
            <a:r>
              <a:rPr lang="en-US" dirty="0">
                <a:solidFill>
                  <a:srgbClr val="0000FF"/>
                </a:solidFill>
                <a:effectLst/>
              </a:rPr>
              <a:t>library</a:t>
            </a:r>
            <a:r>
              <a:rPr lang="en-US" dirty="0"/>
              <a:t>(leaps) </a:t>
            </a:r>
            <a:r>
              <a:rPr lang="en-US" dirty="0">
                <a:solidFill>
                  <a:srgbClr val="4C886B"/>
                </a:solidFill>
                <a:effectLst/>
              </a:rPr>
              <a:t>#need to install the package leaps for </a:t>
            </a:r>
            <a:r>
              <a:rPr lang="en-US" dirty="0" err="1">
                <a:solidFill>
                  <a:srgbClr val="4C886B"/>
                </a:solidFill>
                <a:effectLst/>
              </a:rPr>
              <a:t>regsubsets</a:t>
            </a:r>
            <a:r>
              <a:rPr lang="en-US" dirty="0">
                <a:solidFill>
                  <a:srgbClr val="4C886B"/>
                </a:solidFill>
                <a:effectLst/>
              </a:rPr>
              <a:t>() function</a:t>
            </a:r>
          </a:p>
          <a:p>
            <a:pPr marL="0" indent="0">
              <a:buFont typeface="Wingdings" panose="05000000000000000000" pitchFamily="2" charset="2"/>
              <a:buNone/>
            </a:pPr>
            <a:endParaRPr lang="en-US" dirty="0">
              <a:solidFill>
                <a:srgbClr val="4C886B"/>
              </a:solidFill>
              <a:effectLst/>
            </a:endParaRPr>
          </a:p>
          <a:p>
            <a:pPr marL="0" indent="0">
              <a:buFont typeface="Wingdings" panose="05000000000000000000" pitchFamily="2" charset="2"/>
              <a:buNone/>
            </a:pPr>
            <a:r>
              <a:rPr lang="en-US" dirty="0" err="1"/>
              <a:t>best.subset</a:t>
            </a:r>
            <a:r>
              <a:rPr lang="en-US" dirty="0"/>
              <a:t>&lt;-</a:t>
            </a:r>
            <a:r>
              <a:rPr lang="en-US" dirty="0" err="1"/>
              <a:t>regsubsets</a:t>
            </a:r>
            <a:r>
              <a:rPr lang="en-US" dirty="0"/>
              <a:t>(Y~X1+X2+X3+X4+X5+X6+X7+X8+X9+X10, data= salary, </a:t>
            </a:r>
            <a:r>
              <a:rPr lang="en-US" dirty="0" err="1"/>
              <a:t>nv</a:t>
            </a:r>
            <a:r>
              <a:rPr lang="en-US" dirty="0"/>
              <a:t>=</a:t>
            </a:r>
            <a:r>
              <a:rPr lang="en-US" dirty="0">
                <a:solidFill>
                  <a:srgbClr val="0000CD"/>
                </a:solidFill>
                <a:effectLst/>
              </a:rPr>
              <a:t>10</a:t>
            </a:r>
            <a:r>
              <a:rPr lang="en-US" dirty="0"/>
              <a:t> ) </a:t>
            </a:r>
          </a:p>
          <a:p>
            <a:pPr marL="0" indent="0">
              <a:buFont typeface="Wingdings" panose="05000000000000000000" pitchFamily="2" charset="2"/>
              <a:buNone/>
            </a:pPr>
            <a:r>
              <a:rPr lang="en-US" dirty="0">
                <a:solidFill>
                  <a:srgbClr val="4C886B"/>
                </a:solidFill>
                <a:effectLst/>
              </a:rPr>
              <a:t>#by default, </a:t>
            </a:r>
            <a:r>
              <a:rPr lang="en-US" dirty="0" err="1">
                <a:solidFill>
                  <a:srgbClr val="4C886B"/>
                </a:solidFill>
                <a:effectLst/>
              </a:rPr>
              <a:t>regsubsets</a:t>
            </a:r>
            <a:r>
              <a:rPr lang="en-US" dirty="0">
                <a:solidFill>
                  <a:srgbClr val="4C886B"/>
                </a:solidFill>
                <a:effectLst/>
              </a:rPr>
              <a:t>() only reports results up to the best 8-variable model</a:t>
            </a:r>
            <a:r>
              <a:rPr lang="en-US" dirty="0"/>
              <a:t> </a:t>
            </a:r>
          </a:p>
          <a:p>
            <a:pPr marL="0" indent="0">
              <a:buFont typeface="Wingdings" panose="05000000000000000000" pitchFamily="2" charset="2"/>
              <a:buNone/>
            </a:pPr>
            <a:r>
              <a:rPr lang="en-US" dirty="0">
                <a:solidFill>
                  <a:srgbClr val="4C886B"/>
                </a:solidFill>
                <a:effectLst/>
              </a:rPr>
              <a:t>#Model selection by exhaustive search, forward or backward stepwise, or sequential replacement</a:t>
            </a:r>
            <a:r>
              <a:rPr lang="en-US" dirty="0"/>
              <a:t> </a:t>
            </a:r>
          </a:p>
          <a:p>
            <a:pPr marL="0" indent="0">
              <a:buFont typeface="Wingdings" panose="05000000000000000000" pitchFamily="2" charset="2"/>
              <a:buNone/>
            </a:pPr>
            <a:r>
              <a:rPr lang="en-US" dirty="0">
                <a:solidFill>
                  <a:srgbClr val="4C886B"/>
                </a:solidFill>
                <a:effectLst/>
              </a:rPr>
              <a:t>#The summary() command outputs the best set of variables for each model size using RMSE.</a:t>
            </a:r>
            <a:r>
              <a:rPr lang="en-US" dirty="0"/>
              <a:t> </a:t>
            </a:r>
          </a:p>
          <a:p>
            <a:pPr marL="0" indent="0">
              <a:buFont typeface="Wingdings" panose="05000000000000000000" pitchFamily="2" charset="2"/>
              <a:buNone/>
            </a:pPr>
            <a:r>
              <a:rPr lang="en-US" dirty="0"/>
              <a:t>summary(</a:t>
            </a:r>
            <a:r>
              <a:rPr lang="en-US" dirty="0" err="1"/>
              <a:t>best.subset</a:t>
            </a:r>
            <a:r>
              <a:rPr lang="en-US" dirty="0"/>
              <a:t>)</a:t>
            </a:r>
          </a:p>
          <a:p>
            <a:pPr marL="0" indent="0">
              <a:buFont typeface="Wingdings" panose="05000000000000000000" pitchFamily="2" charset="2"/>
              <a:buNone/>
            </a:pPr>
            <a:endParaRPr lang="en-US" dirty="0"/>
          </a:p>
          <a:p>
            <a:pPr marL="0" indent="0">
              <a:buFont typeface="Wingdings" panose="05000000000000000000" pitchFamily="2" charset="2"/>
              <a:buNone/>
            </a:pPr>
            <a:r>
              <a:rPr lang="en-US" dirty="0" err="1"/>
              <a:t>reg.summary</a:t>
            </a:r>
            <a:r>
              <a:rPr lang="en-US" dirty="0"/>
              <a:t>&lt;-summary(</a:t>
            </a:r>
            <a:r>
              <a:rPr lang="en-US" dirty="0" err="1"/>
              <a:t>best.subset</a:t>
            </a:r>
            <a:r>
              <a:rPr lang="en-US" dirty="0"/>
              <a:t>) </a:t>
            </a:r>
          </a:p>
          <a:p>
            <a:pPr marL="0" indent="0">
              <a:buFont typeface="Wingdings" panose="05000000000000000000" pitchFamily="2" charset="2"/>
              <a:buNone/>
            </a:pPr>
            <a:r>
              <a:rPr lang="en-US" dirty="0">
                <a:solidFill>
                  <a:srgbClr val="4C886B"/>
                </a:solidFill>
                <a:effectLst/>
              </a:rPr>
              <a:t># for the output interpretation</a:t>
            </a:r>
            <a:r>
              <a:rPr lang="en-US" dirty="0"/>
              <a:t> </a:t>
            </a:r>
          </a:p>
          <a:p>
            <a:pPr marL="0" indent="0">
              <a:buFont typeface="Wingdings" panose="05000000000000000000" pitchFamily="2" charset="2"/>
              <a:buNone/>
            </a:pPr>
            <a:r>
              <a:rPr lang="en-US" dirty="0" err="1"/>
              <a:t>rsquare</a:t>
            </a:r>
            <a:r>
              <a:rPr lang="en-US" dirty="0"/>
              <a:t>&lt;-c(</a:t>
            </a:r>
            <a:r>
              <a:rPr lang="en-US" dirty="0" err="1"/>
              <a:t>reg.summary$rsq</a:t>
            </a:r>
            <a:r>
              <a:rPr lang="en-US" dirty="0"/>
              <a:t>) </a:t>
            </a:r>
          </a:p>
          <a:p>
            <a:pPr marL="0" indent="0">
              <a:buFont typeface="Wingdings" panose="05000000000000000000" pitchFamily="2" charset="2"/>
              <a:buNone/>
            </a:pPr>
            <a:r>
              <a:rPr lang="en-US" dirty="0"/>
              <a:t>cp&lt;-c(</a:t>
            </a:r>
            <a:r>
              <a:rPr lang="en-US" dirty="0" err="1"/>
              <a:t>reg.summary$cp</a:t>
            </a:r>
            <a:r>
              <a:rPr lang="en-US" dirty="0"/>
              <a:t>) </a:t>
            </a:r>
          </a:p>
          <a:p>
            <a:pPr marL="0" indent="0">
              <a:buFont typeface="Wingdings" panose="05000000000000000000" pitchFamily="2" charset="2"/>
              <a:buNone/>
            </a:pPr>
            <a:r>
              <a:rPr lang="en-US" dirty="0" err="1"/>
              <a:t>AdjustedR</a:t>
            </a:r>
            <a:r>
              <a:rPr lang="en-US" dirty="0"/>
              <a:t>&lt;-c(reg.summary$adjr2) </a:t>
            </a:r>
          </a:p>
          <a:p>
            <a:pPr marL="0" indent="0">
              <a:buFont typeface="Wingdings" panose="05000000000000000000" pitchFamily="2" charset="2"/>
              <a:buNone/>
            </a:pPr>
            <a:r>
              <a:rPr lang="en-US" dirty="0"/>
              <a:t>RMSE&lt;-c(</a:t>
            </a:r>
            <a:r>
              <a:rPr lang="en-US" dirty="0" err="1"/>
              <a:t>reg.summary$rss</a:t>
            </a:r>
            <a:r>
              <a:rPr lang="en-US" dirty="0"/>
              <a:t>) </a:t>
            </a:r>
          </a:p>
          <a:p>
            <a:pPr marL="0" indent="0">
              <a:buFont typeface="Wingdings" panose="05000000000000000000" pitchFamily="2" charset="2"/>
              <a:buNone/>
            </a:pPr>
            <a:r>
              <a:rPr lang="en-US" dirty="0"/>
              <a:t>BIC&lt;-c(</a:t>
            </a:r>
            <a:r>
              <a:rPr lang="en-US" dirty="0" err="1"/>
              <a:t>reg.summary$bic</a:t>
            </a:r>
            <a:r>
              <a:rPr lang="en-US" dirty="0"/>
              <a:t>) </a:t>
            </a:r>
          </a:p>
          <a:p>
            <a:pPr marL="0" indent="0">
              <a:buFont typeface="Wingdings" panose="05000000000000000000" pitchFamily="2" charset="2"/>
              <a:buNone/>
            </a:pPr>
            <a:r>
              <a:rPr lang="en-US" dirty="0" err="1"/>
              <a:t>cbind</a:t>
            </a:r>
            <a:r>
              <a:rPr lang="en-US" dirty="0"/>
              <a:t>(</a:t>
            </a:r>
            <a:r>
              <a:rPr lang="en-US" dirty="0" err="1"/>
              <a:t>rsquare,cp,BIC,RMSE,AdjustedR</a:t>
            </a:r>
            <a:r>
              <a:rPr lang="en-US" dirty="0"/>
              <a:t>)</a:t>
            </a:r>
          </a:p>
        </p:txBody>
      </p:sp>
      <p:sp>
        <p:nvSpPr>
          <p:cNvPr id="4" name="Slide Number Placeholder 3"/>
          <p:cNvSpPr>
            <a:spLocks noGrp="1"/>
          </p:cNvSpPr>
          <p:nvPr>
            <p:ph type="sldNum" sz="quarter" idx="5"/>
          </p:nvPr>
        </p:nvSpPr>
        <p:spPr/>
        <p:txBody>
          <a:bodyPr/>
          <a:lstStyle/>
          <a:p>
            <a:fld id="{513652E4-9BDE-4BB4-813A-161322CF2C53}" type="slidenum">
              <a:rPr lang="en-US" smtClean="0"/>
              <a:t>14</a:t>
            </a:fld>
            <a:endParaRPr lang="en-US"/>
          </a:p>
        </p:txBody>
      </p:sp>
    </p:spTree>
    <p:extLst>
      <p:ext uri="{BB962C8B-B14F-4D97-AF65-F5344CB8AC3E}">
        <p14:creationId xmlns:p14="http://schemas.microsoft.com/office/powerpoint/2010/main" val="3300395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Helvetica Neue"/>
              </a:rPr>
              <a:t>3. How to deal with Heteroscedasticity?</a:t>
            </a:r>
          </a:p>
          <a:p>
            <a:pPr algn="l"/>
            <a:r>
              <a:rPr lang="en-US" b="1" i="0" dirty="0">
                <a:solidFill>
                  <a:srgbClr val="333333"/>
                </a:solidFill>
                <a:effectLst/>
                <a:latin typeface="Helvetica Neue"/>
              </a:rPr>
              <a:t>Log-transformation. </a:t>
            </a:r>
            <a:r>
              <a:rPr lang="en-US" b="0" i="0" dirty="0">
                <a:solidFill>
                  <a:srgbClr val="333333"/>
                </a:solidFill>
                <a:effectLst/>
                <a:latin typeface="Helvetica Neue"/>
              </a:rPr>
              <a:t>As the simple solver, log-transformation can be one of the candidates. When log() takes the numbers, the difference between big and small numbers relatively becomes small.</a:t>
            </a:r>
          </a:p>
          <a:p>
            <a:pPr algn="l"/>
            <a:r>
              <a:rPr lang="en-US" b="1" i="0" dirty="0">
                <a:solidFill>
                  <a:srgbClr val="333333"/>
                </a:solidFill>
                <a:effectLst/>
                <a:latin typeface="Helvetica Neue"/>
              </a:rPr>
              <a:t>Box-Cox transformations. </a:t>
            </a:r>
            <a:r>
              <a:rPr lang="en-US" b="0" i="0" dirty="0">
                <a:solidFill>
                  <a:srgbClr val="333333"/>
                </a:solidFill>
                <a:effectLst/>
                <a:latin typeface="Helvetica Neue"/>
              </a:rPr>
              <a:t>This will help the ‘transformed’ data to have equal variance, and, as usually happens, will also make the transformed data to follow a normal distribution.</a:t>
            </a:r>
          </a:p>
          <a:p>
            <a:pPr algn="l"/>
            <a:r>
              <a:rPr lang="en-US" b="1" i="0" dirty="0">
                <a:solidFill>
                  <a:srgbClr val="333333"/>
                </a:solidFill>
                <a:effectLst/>
                <a:latin typeface="Helvetica Neue"/>
              </a:rPr>
              <a:t>Weight Least Squares Regression. </a:t>
            </a:r>
            <a:r>
              <a:rPr lang="en-US" b="0" i="0" dirty="0">
                <a:solidFill>
                  <a:srgbClr val="333333"/>
                </a:solidFill>
                <a:effectLst/>
                <a:latin typeface="Helvetica Neue"/>
              </a:rPr>
              <a:t>If one wants to correct for heteroskedasticity by using a fully efficient estimator rather than accepting inefficient OLS and correcting the standard errors, the appropriate estimator is weight least squares, which is an application of the more general concept of generalized least squares.</a:t>
            </a:r>
          </a:p>
          <a:p>
            <a:pPr algn="l"/>
            <a:endParaRPr lang="en-US" b="0" i="0" dirty="0">
              <a:solidFill>
                <a:srgbClr val="333333"/>
              </a:solidFill>
              <a:effectLst/>
              <a:latin typeface="Helvetica Neue"/>
            </a:endParaRPr>
          </a:p>
          <a:p>
            <a:pPr algn="l"/>
            <a:endParaRPr lang="en-US" b="0" i="0" dirty="0">
              <a:solidFill>
                <a:srgbClr val="333333"/>
              </a:solidFill>
              <a:effectLst/>
              <a:latin typeface="Helvetica Neue"/>
            </a:endParaRPr>
          </a:p>
          <a:p>
            <a:pPr algn="l"/>
            <a:r>
              <a:rPr lang="en-US" b="0" i="0" dirty="0">
                <a:solidFill>
                  <a:srgbClr val="333333"/>
                </a:solidFill>
                <a:effectLst/>
                <a:latin typeface="Helvetica Neue"/>
              </a:rPr>
              <a:t>5. Multicollinearity causes the following two basic types of problems:</a:t>
            </a:r>
          </a:p>
          <a:p>
            <a:pPr algn="l">
              <a:buFont typeface="+mj-lt"/>
              <a:buAutoNum type="arabicPeriod"/>
            </a:pPr>
            <a:r>
              <a:rPr lang="en-US" b="0" i="0" dirty="0">
                <a:solidFill>
                  <a:srgbClr val="333333"/>
                </a:solidFill>
                <a:effectLst/>
                <a:latin typeface="Helvetica Neue"/>
              </a:rPr>
              <a:t>The coefficient estimates can swing wildly based on which other independent variables are in the model. The coefficients become very sensitive to small changes in the model.</a:t>
            </a:r>
          </a:p>
          <a:p>
            <a:pPr algn="l">
              <a:buFont typeface="+mj-lt"/>
              <a:buAutoNum type="arabicPeriod"/>
            </a:pPr>
            <a:r>
              <a:rPr lang="en-US" b="0" i="0" dirty="0">
                <a:solidFill>
                  <a:srgbClr val="333333"/>
                </a:solidFill>
                <a:effectLst/>
                <a:latin typeface="Helvetica Neue"/>
              </a:rPr>
              <a:t>Multicollinearity reduces the precision of the estimate coefficients, which weakens the statistical power of your regression model. You might not be able to trust the p-values to identify independent variables that are statistically significant.</a:t>
            </a:r>
          </a:p>
          <a:p>
            <a:endParaRPr lang="en-US" dirty="0"/>
          </a:p>
          <a:p>
            <a:pPr algn="l"/>
            <a:r>
              <a:rPr lang="en-US" b="0" i="0" dirty="0">
                <a:solidFill>
                  <a:srgbClr val="00008B"/>
                </a:solidFill>
                <a:effectLst/>
                <a:latin typeface="Times New Roman" panose="02020603050405020304" pitchFamily="18" charset="0"/>
              </a:rPr>
              <a:t>Testing for Multicollinearity with Variance Inflation Factors (VIF)</a:t>
            </a:r>
          </a:p>
          <a:p>
            <a:pPr algn="l"/>
            <a:r>
              <a:rPr lang="en-US" b="0" i="0" dirty="0">
                <a:solidFill>
                  <a:srgbClr val="333333"/>
                </a:solidFill>
                <a:effectLst/>
                <a:latin typeface="Helvetica Neue"/>
              </a:rPr>
              <a:t>If you can identify which variables are affected by multicollinearity and the strength of the correlation, you’re well on your way to determining whether you need to fix it. Fortunately, there is a very simple test to assess multicollinearity in your regression model which is called </a:t>
            </a:r>
            <a:r>
              <a:rPr lang="en-US" b="1" i="0" dirty="0">
                <a:solidFill>
                  <a:srgbClr val="333333"/>
                </a:solidFill>
                <a:effectLst/>
                <a:latin typeface="Helvetica Neue"/>
              </a:rPr>
              <a:t>“The variance inflation factor (VIF)”</a:t>
            </a:r>
            <a:endParaRPr lang="en-US" b="0" i="0" dirty="0">
              <a:solidFill>
                <a:srgbClr val="333333"/>
              </a:solidFill>
              <a:effectLst/>
              <a:latin typeface="Helvetica Neue"/>
            </a:endParaRPr>
          </a:p>
          <a:p>
            <a:pPr algn="l"/>
            <a:r>
              <a:rPr lang="en-US" b="0" i="0" dirty="0">
                <a:solidFill>
                  <a:srgbClr val="333333"/>
                </a:solidFill>
                <a:effectLst/>
                <a:latin typeface="Helvetica Neue"/>
              </a:rPr>
              <a:t>The variance inflation factor (VIF)</a:t>
            </a:r>
          </a:p>
          <a:p>
            <a:pPr algn="l"/>
            <a:r>
              <a:rPr lang="en-US" b="0" i="0" dirty="0">
                <a:solidFill>
                  <a:srgbClr val="333333"/>
                </a:solidFill>
                <a:effectLst/>
                <a:latin typeface="Helvetica Neue"/>
              </a:rPr>
              <a:t>Statistical software calculates a VIF for each independent variable. Value of VIFs start at 1 and have no upper limit and can be interpreted as following;</a:t>
            </a:r>
          </a:p>
          <a:p>
            <a:pPr algn="l"/>
            <a:r>
              <a:rPr lang="en-US" b="0" i="0" dirty="0">
                <a:solidFill>
                  <a:srgbClr val="333333"/>
                </a:solidFill>
                <a:effectLst/>
                <a:latin typeface="Helvetica Neue"/>
              </a:rPr>
              <a:t>*VIFs=1 indicates that there is no collinearity between this independent variable and any others.</a:t>
            </a:r>
          </a:p>
          <a:p>
            <a:pPr algn="l"/>
            <a:r>
              <a:rPr lang="en-US" b="0" i="0" dirty="0">
                <a:solidFill>
                  <a:srgbClr val="333333"/>
                </a:solidFill>
                <a:effectLst/>
                <a:latin typeface="Helvetica Neue"/>
              </a:rPr>
              <a:t>*1&lt;= VIFs &lt;=5 suggest that there is a moderate collinearity, but it is not severe enough to warrant corrective measures.</a:t>
            </a:r>
          </a:p>
          <a:p>
            <a:pPr algn="l"/>
            <a:r>
              <a:rPr lang="en-US" b="0" i="0" dirty="0">
                <a:solidFill>
                  <a:srgbClr val="333333"/>
                </a:solidFill>
                <a:effectLst/>
                <a:latin typeface="Helvetica Neue"/>
              </a:rPr>
              <a:t>VIFs &gt; 5 or 10 represent critical levels of multicollinearity where the coefficients are poorly estimated, and the p-values are questionable.</a:t>
            </a:r>
          </a:p>
          <a:p>
            <a:pPr algn="l"/>
            <a:r>
              <a:rPr lang="en-US" b="0" i="0" dirty="0">
                <a:solidFill>
                  <a:srgbClr val="333333"/>
                </a:solidFill>
                <a:effectLst/>
                <a:latin typeface="Helvetica Neue"/>
              </a:rPr>
              <a:t>We use VIFs to identify correlations between variables and determine the strength of the relationships.</a:t>
            </a:r>
          </a:p>
          <a:p>
            <a:endParaRPr lang="en-US" dirty="0"/>
          </a:p>
          <a:p>
            <a:endParaRPr lang="en-US" dirty="0"/>
          </a:p>
          <a:p>
            <a:pPr algn="l"/>
            <a:r>
              <a:rPr lang="en-US" b="1" i="0" dirty="0">
                <a:solidFill>
                  <a:srgbClr val="333333"/>
                </a:solidFill>
                <a:effectLst/>
                <a:latin typeface="Helvetica Neue"/>
              </a:rPr>
              <a:t>There are two simple solutions for </a:t>
            </a:r>
            <a:r>
              <a:rPr lang="en-US" b="1" i="0" dirty="0" err="1">
                <a:solidFill>
                  <a:srgbClr val="333333"/>
                </a:solidFill>
                <a:effectLst/>
                <a:latin typeface="Helvetica Neue"/>
              </a:rPr>
              <a:t>multicolinearility</a:t>
            </a:r>
            <a:endParaRPr lang="en-US" b="0" i="0" dirty="0">
              <a:solidFill>
                <a:srgbClr val="333333"/>
              </a:solidFill>
              <a:effectLst/>
              <a:latin typeface="Helvetica Neue"/>
            </a:endParaRPr>
          </a:p>
          <a:p>
            <a:pPr algn="l"/>
            <a:r>
              <a:rPr lang="en-US" b="1" i="0" dirty="0">
                <a:solidFill>
                  <a:srgbClr val="333333"/>
                </a:solidFill>
                <a:effectLst/>
                <a:latin typeface="Helvetica Neue"/>
              </a:rPr>
              <a:t>The first solution</a:t>
            </a:r>
            <a:r>
              <a:rPr lang="en-US" b="0" i="0" dirty="0">
                <a:solidFill>
                  <a:srgbClr val="333333"/>
                </a:solidFill>
                <a:effectLst/>
                <a:latin typeface="Helvetica Neue"/>
              </a:rPr>
              <a:t> is to drop one of the problematic variables from the regression model. This can usually be done without much compromise to the regression model, since the presence of multicollinearity implies that the information that this variable provides about the response is redundant in the presence of the other variables.</a:t>
            </a:r>
          </a:p>
          <a:p>
            <a:pPr algn="l"/>
            <a:r>
              <a:rPr lang="en-US" b="1" i="0" dirty="0">
                <a:solidFill>
                  <a:srgbClr val="333333"/>
                </a:solidFill>
                <a:effectLst/>
                <a:latin typeface="Helvetica Neue"/>
              </a:rPr>
              <a:t>The second solution</a:t>
            </a:r>
            <a:r>
              <a:rPr lang="en-US" b="0" i="0" dirty="0">
                <a:solidFill>
                  <a:srgbClr val="333333"/>
                </a:solidFill>
                <a:effectLst/>
                <a:latin typeface="Helvetica Neue"/>
              </a:rPr>
              <a:t> is to combine the collinear variables together into a single predictor. For instance, we might take the average of standardized versions of Limit and Rating in order to create a new variable that measures credit worthiness.</a:t>
            </a:r>
          </a:p>
          <a:p>
            <a:endParaRPr lang="en-US" dirty="0"/>
          </a:p>
          <a:p>
            <a:r>
              <a:rPr lang="en-US" dirty="0"/>
              <a:t>6. Outlier</a:t>
            </a:r>
          </a:p>
          <a:p>
            <a:r>
              <a:rPr lang="en-US" b="0" i="0" dirty="0">
                <a:solidFill>
                  <a:srgbClr val="333333"/>
                </a:solidFill>
                <a:effectLst/>
                <a:latin typeface="Helvetica Neue"/>
              </a:rPr>
              <a:t>Some cases (samples) are influential to the regression model, and others are not. We watch out for outlying values at the upper right corner or at the lower right corner. Those spots are the places where cases can be influential against a regression line. Look for cases outside of a dashed line, Cook’s distance. When cases are outside of the Cook’s distance (meaning they have high Cook’s distance scores), the cases are influential to the regression results. The regression results will be altered if we exclude those cases.</a:t>
            </a:r>
            <a:endParaRPr lang="en-US" dirty="0"/>
          </a:p>
        </p:txBody>
      </p:sp>
      <p:sp>
        <p:nvSpPr>
          <p:cNvPr id="4" name="Slide Number Placeholder 3"/>
          <p:cNvSpPr>
            <a:spLocks noGrp="1"/>
          </p:cNvSpPr>
          <p:nvPr>
            <p:ph type="sldNum" sz="quarter" idx="5"/>
          </p:nvPr>
        </p:nvSpPr>
        <p:spPr/>
        <p:txBody>
          <a:bodyPr/>
          <a:lstStyle/>
          <a:p>
            <a:fld id="{513652E4-9BDE-4BB4-813A-161322CF2C53}" type="slidenum">
              <a:rPr lang="en-US" smtClean="0"/>
              <a:t>17</a:t>
            </a:fld>
            <a:endParaRPr lang="en-US"/>
          </a:p>
        </p:txBody>
      </p:sp>
    </p:spTree>
    <p:extLst>
      <p:ext uri="{BB962C8B-B14F-4D97-AF65-F5344CB8AC3E}">
        <p14:creationId xmlns:p14="http://schemas.microsoft.com/office/powerpoint/2010/main" val="2768583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rial" panose="020B0604020202020204" pitchFamily="34" charset="0"/>
              </a:rPr>
              <a:t>The confidence interval does not reflect the variability in the unknown parameter. Rather, it reflects the amount of random error in the sample and provides a range of values that are </a:t>
            </a:r>
            <a:r>
              <a:rPr lang="en-US" b="0" i="0" u="sng" dirty="0">
                <a:solidFill>
                  <a:srgbClr val="000000"/>
                </a:solidFill>
                <a:effectLst/>
                <a:latin typeface="Arial" panose="020B0604020202020204" pitchFamily="34" charset="0"/>
              </a:rPr>
              <a:t>likely</a:t>
            </a:r>
            <a:r>
              <a:rPr lang="en-US" b="0" i="0" dirty="0">
                <a:solidFill>
                  <a:srgbClr val="000000"/>
                </a:solidFill>
                <a:effectLst/>
                <a:latin typeface="Arial" panose="020B0604020202020204" pitchFamily="34" charset="0"/>
              </a:rPr>
              <a:t> to include the unknown parameter. Another way of thinking about a confidence interval is that it is the range of likely values of the parameter (defined as the point estimate </a:t>
            </a:r>
            <a:r>
              <a:rPr lang="en-US" b="0" i="0" u="sng" dirty="0">
                <a:solidFill>
                  <a:srgbClr val="000000"/>
                </a:solidFill>
                <a:effectLst/>
                <a:latin typeface="Arial" panose="020B0604020202020204" pitchFamily="34" charset="0"/>
              </a:rPr>
              <a:t>+</a:t>
            </a:r>
            <a:r>
              <a:rPr lang="en-US" b="0" i="0" dirty="0">
                <a:solidFill>
                  <a:srgbClr val="000000"/>
                </a:solidFill>
                <a:effectLst/>
                <a:latin typeface="Arial" panose="020B0604020202020204" pitchFamily="34" charset="0"/>
              </a:rPr>
              <a:t> margin of error) with a specified level of confidence (which is similar to a probability).</a:t>
            </a:r>
            <a:endParaRPr lang="en-US" dirty="0"/>
          </a:p>
        </p:txBody>
      </p:sp>
      <p:sp>
        <p:nvSpPr>
          <p:cNvPr id="4" name="Slide Number Placeholder 3"/>
          <p:cNvSpPr>
            <a:spLocks noGrp="1"/>
          </p:cNvSpPr>
          <p:nvPr>
            <p:ph type="sldNum" sz="quarter" idx="5"/>
          </p:nvPr>
        </p:nvSpPr>
        <p:spPr/>
        <p:txBody>
          <a:bodyPr/>
          <a:lstStyle/>
          <a:p>
            <a:fld id="{513652E4-9BDE-4BB4-813A-161322CF2C53}" type="slidenum">
              <a:rPr lang="en-US" smtClean="0"/>
              <a:t>20</a:t>
            </a:fld>
            <a:endParaRPr lang="en-US"/>
          </a:p>
        </p:txBody>
      </p:sp>
    </p:spTree>
    <p:extLst>
      <p:ext uri="{BB962C8B-B14F-4D97-AF65-F5344CB8AC3E}">
        <p14:creationId xmlns:p14="http://schemas.microsoft.com/office/powerpoint/2010/main" val="11809414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13652E4-9BDE-4BB4-813A-161322CF2C53}" type="slidenum">
              <a:rPr lang="en-US" smtClean="0"/>
              <a:t>35</a:t>
            </a:fld>
            <a:endParaRPr lang="en-US"/>
          </a:p>
        </p:txBody>
      </p:sp>
    </p:spTree>
    <p:extLst>
      <p:ext uri="{BB962C8B-B14F-4D97-AF65-F5344CB8AC3E}">
        <p14:creationId xmlns:p14="http://schemas.microsoft.com/office/powerpoint/2010/main" val="1866382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490DA-BA34-05D3-ADDC-42DC036119B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63506F2-F375-1D7A-C787-9B474014C47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E73BC36-9C39-44A2-E030-8F14DB9E4534}"/>
              </a:ext>
            </a:extLst>
          </p:cNvPr>
          <p:cNvSpPr>
            <a:spLocks noGrp="1"/>
          </p:cNvSpPr>
          <p:nvPr>
            <p:ph type="dt" sz="half" idx="10"/>
          </p:nvPr>
        </p:nvSpPr>
        <p:spPr/>
        <p:txBody>
          <a:bodyPr/>
          <a:lstStyle/>
          <a:p>
            <a:fld id="{2A8B27BD-329D-480A-B68B-353E8BDE7893}" type="datetimeFigureOut">
              <a:rPr lang="en-US" smtClean="0"/>
              <a:t>5/16/2023</a:t>
            </a:fld>
            <a:endParaRPr lang="en-US"/>
          </a:p>
        </p:txBody>
      </p:sp>
      <p:sp>
        <p:nvSpPr>
          <p:cNvPr id="5" name="Footer Placeholder 4">
            <a:extLst>
              <a:ext uri="{FF2B5EF4-FFF2-40B4-BE49-F238E27FC236}">
                <a16:creationId xmlns:a16="http://schemas.microsoft.com/office/drawing/2014/main" id="{1E8F3576-D9EE-CBF1-EEF3-D8963301E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FB6EE1-B7C0-41B5-6A2C-F7D254D75741}"/>
              </a:ext>
            </a:extLst>
          </p:cNvPr>
          <p:cNvSpPr>
            <a:spLocks noGrp="1"/>
          </p:cNvSpPr>
          <p:nvPr>
            <p:ph type="sldNum" sz="quarter" idx="12"/>
          </p:nvPr>
        </p:nvSpPr>
        <p:spPr/>
        <p:txBody>
          <a:bodyPr/>
          <a:lstStyle/>
          <a:p>
            <a:fld id="{5ABF5D86-4642-4AB6-A062-EC213DC63EEF}" type="slidenum">
              <a:rPr lang="en-US" smtClean="0"/>
              <a:t>‹#›</a:t>
            </a:fld>
            <a:endParaRPr lang="en-US"/>
          </a:p>
        </p:txBody>
      </p:sp>
    </p:spTree>
    <p:extLst>
      <p:ext uri="{BB962C8B-B14F-4D97-AF65-F5344CB8AC3E}">
        <p14:creationId xmlns:p14="http://schemas.microsoft.com/office/powerpoint/2010/main" val="16790901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738759-F66F-8E90-008A-26C3842643B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C7D8B1C-2AFA-EEF6-3258-A962EB3342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3D23C62-5689-4E38-D224-644E46C258C6}"/>
              </a:ext>
            </a:extLst>
          </p:cNvPr>
          <p:cNvSpPr>
            <a:spLocks noGrp="1"/>
          </p:cNvSpPr>
          <p:nvPr>
            <p:ph type="dt" sz="half" idx="10"/>
          </p:nvPr>
        </p:nvSpPr>
        <p:spPr/>
        <p:txBody>
          <a:bodyPr/>
          <a:lstStyle/>
          <a:p>
            <a:fld id="{2A8B27BD-329D-480A-B68B-353E8BDE7893}" type="datetimeFigureOut">
              <a:rPr lang="en-US" smtClean="0"/>
              <a:t>5/16/2023</a:t>
            </a:fld>
            <a:endParaRPr lang="en-US"/>
          </a:p>
        </p:txBody>
      </p:sp>
      <p:sp>
        <p:nvSpPr>
          <p:cNvPr id="5" name="Footer Placeholder 4">
            <a:extLst>
              <a:ext uri="{FF2B5EF4-FFF2-40B4-BE49-F238E27FC236}">
                <a16:creationId xmlns:a16="http://schemas.microsoft.com/office/drawing/2014/main" id="{16248099-2C51-31A0-9E86-88970342A4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6B5EFA-277C-F773-A9DC-D78B75CD24FE}"/>
              </a:ext>
            </a:extLst>
          </p:cNvPr>
          <p:cNvSpPr>
            <a:spLocks noGrp="1"/>
          </p:cNvSpPr>
          <p:nvPr>
            <p:ph type="sldNum" sz="quarter" idx="12"/>
          </p:nvPr>
        </p:nvSpPr>
        <p:spPr/>
        <p:txBody>
          <a:bodyPr/>
          <a:lstStyle/>
          <a:p>
            <a:fld id="{5ABF5D86-4642-4AB6-A062-EC213DC63EEF}" type="slidenum">
              <a:rPr lang="en-US" smtClean="0"/>
              <a:t>‹#›</a:t>
            </a:fld>
            <a:endParaRPr lang="en-US"/>
          </a:p>
        </p:txBody>
      </p:sp>
    </p:spTree>
    <p:extLst>
      <p:ext uri="{BB962C8B-B14F-4D97-AF65-F5344CB8AC3E}">
        <p14:creationId xmlns:p14="http://schemas.microsoft.com/office/powerpoint/2010/main" val="32167476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2771100-097C-AD63-27BF-514BA13B86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55D485-A5D1-B34F-4C5B-A3FC9AF885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33E6B9-6D9E-C181-902D-345AC90FBFEB}"/>
              </a:ext>
            </a:extLst>
          </p:cNvPr>
          <p:cNvSpPr>
            <a:spLocks noGrp="1"/>
          </p:cNvSpPr>
          <p:nvPr>
            <p:ph type="dt" sz="half" idx="10"/>
          </p:nvPr>
        </p:nvSpPr>
        <p:spPr/>
        <p:txBody>
          <a:bodyPr/>
          <a:lstStyle/>
          <a:p>
            <a:fld id="{2A8B27BD-329D-480A-B68B-353E8BDE7893}" type="datetimeFigureOut">
              <a:rPr lang="en-US" smtClean="0"/>
              <a:t>5/16/2023</a:t>
            </a:fld>
            <a:endParaRPr lang="en-US"/>
          </a:p>
        </p:txBody>
      </p:sp>
      <p:sp>
        <p:nvSpPr>
          <p:cNvPr id="5" name="Footer Placeholder 4">
            <a:extLst>
              <a:ext uri="{FF2B5EF4-FFF2-40B4-BE49-F238E27FC236}">
                <a16:creationId xmlns:a16="http://schemas.microsoft.com/office/drawing/2014/main" id="{348449E5-BD57-D916-536F-52C1271C4D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AAE8EA-EB08-3C8C-B3E0-64715CE175C9}"/>
              </a:ext>
            </a:extLst>
          </p:cNvPr>
          <p:cNvSpPr>
            <a:spLocks noGrp="1"/>
          </p:cNvSpPr>
          <p:nvPr>
            <p:ph type="sldNum" sz="quarter" idx="12"/>
          </p:nvPr>
        </p:nvSpPr>
        <p:spPr/>
        <p:txBody>
          <a:bodyPr/>
          <a:lstStyle/>
          <a:p>
            <a:fld id="{5ABF5D86-4642-4AB6-A062-EC213DC63EEF}" type="slidenum">
              <a:rPr lang="en-US" smtClean="0"/>
              <a:t>‹#›</a:t>
            </a:fld>
            <a:endParaRPr lang="en-US"/>
          </a:p>
        </p:txBody>
      </p:sp>
    </p:spTree>
    <p:extLst>
      <p:ext uri="{BB962C8B-B14F-4D97-AF65-F5344CB8AC3E}">
        <p14:creationId xmlns:p14="http://schemas.microsoft.com/office/powerpoint/2010/main" val="2994778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30B3B-F94A-4420-9C44-26AFA21BDB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BCBEA8-32F5-AD79-35C5-586EACAA64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DE0078-5F67-50D6-6608-CEA7AA85388A}"/>
              </a:ext>
            </a:extLst>
          </p:cNvPr>
          <p:cNvSpPr>
            <a:spLocks noGrp="1"/>
          </p:cNvSpPr>
          <p:nvPr>
            <p:ph type="dt" sz="half" idx="10"/>
          </p:nvPr>
        </p:nvSpPr>
        <p:spPr/>
        <p:txBody>
          <a:bodyPr/>
          <a:lstStyle/>
          <a:p>
            <a:fld id="{2A8B27BD-329D-480A-B68B-353E8BDE7893}" type="datetimeFigureOut">
              <a:rPr lang="en-US" smtClean="0"/>
              <a:t>5/16/2023</a:t>
            </a:fld>
            <a:endParaRPr lang="en-US"/>
          </a:p>
        </p:txBody>
      </p:sp>
      <p:sp>
        <p:nvSpPr>
          <p:cNvPr id="5" name="Footer Placeholder 4">
            <a:extLst>
              <a:ext uri="{FF2B5EF4-FFF2-40B4-BE49-F238E27FC236}">
                <a16:creationId xmlns:a16="http://schemas.microsoft.com/office/drawing/2014/main" id="{5F2BF253-4EDB-0782-6F7A-66707E84E4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8E6AEA-D6AA-B445-85E5-16536A07ED1B}"/>
              </a:ext>
            </a:extLst>
          </p:cNvPr>
          <p:cNvSpPr>
            <a:spLocks noGrp="1"/>
          </p:cNvSpPr>
          <p:nvPr>
            <p:ph type="sldNum" sz="quarter" idx="12"/>
          </p:nvPr>
        </p:nvSpPr>
        <p:spPr/>
        <p:txBody>
          <a:bodyPr/>
          <a:lstStyle/>
          <a:p>
            <a:fld id="{5ABF5D86-4642-4AB6-A062-EC213DC63EEF}" type="slidenum">
              <a:rPr lang="en-US" smtClean="0"/>
              <a:t>‹#›</a:t>
            </a:fld>
            <a:endParaRPr lang="en-US"/>
          </a:p>
        </p:txBody>
      </p:sp>
    </p:spTree>
    <p:extLst>
      <p:ext uri="{BB962C8B-B14F-4D97-AF65-F5344CB8AC3E}">
        <p14:creationId xmlns:p14="http://schemas.microsoft.com/office/powerpoint/2010/main" val="21954146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C4EEB-1A52-9C8D-70E4-1320C004546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3EA6DBA-1017-DDC2-8401-71DDA56E67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FDC2892-71D9-FAB4-6D3A-87E21053442E}"/>
              </a:ext>
            </a:extLst>
          </p:cNvPr>
          <p:cNvSpPr>
            <a:spLocks noGrp="1"/>
          </p:cNvSpPr>
          <p:nvPr>
            <p:ph type="dt" sz="half" idx="10"/>
          </p:nvPr>
        </p:nvSpPr>
        <p:spPr/>
        <p:txBody>
          <a:bodyPr/>
          <a:lstStyle/>
          <a:p>
            <a:fld id="{2A8B27BD-329D-480A-B68B-353E8BDE7893}" type="datetimeFigureOut">
              <a:rPr lang="en-US" smtClean="0"/>
              <a:t>5/16/2023</a:t>
            </a:fld>
            <a:endParaRPr lang="en-US"/>
          </a:p>
        </p:txBody>
      </p:sp>
      <p:sp>
        <p:nvSpPr>
          <p:cNvPr id="5" name="Footer Placeholder 4">
            <a:extLst>
              <a:ext uri="{FF2B5EF4-FFF2-40B4-BE49-F238E27FC236}">
                <a16:creationId xmlns:a16="http://schemas.microsoft.com/office/drawing/2014/main" id="{311C78F5-E4FA-E3D1-E08E-E55314FD3B2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A47FEA-081A-754B-4B50-AE1FE7618258}"/>
              </a:ext>
            </a:extLst>
          </p:cNvPr>
          <p:cNvSpPr>
            <a:spLocks noGrp="1"/>
          </p:cNvSpPr>
          <p:nvPr>
            <p:ph type="sldNum" sz="quarter" idx="12"/>
          </p:nvPr>
        </p:nvSpPr>
        <p:spPr/>
        <p:txBody>
          <a:bodyPr/>
          <a:lstStyle/>
          <a:p>
            <a:fld id="{5ABF5D86-4642-4AB6-A062-EC213DC63EEF}" type="slidenum">
              <a:rPr lang="en-US" smtClean="0"/>
              <a:t>‹#›</a:t>
            </a:fld>
            <a:endParaRPr lang="en-US"/>
          </a:p>
        </p:txBody>
      </p:sp>
    </p:spTree>
    <p:extLst>
      <p:ext uri="{BB962C8B-B14F-4D97-AF65-F5344CB8AC3E}">
        <p14:creationId xmlns:p14="http://schemas.microsoft.com/office/powerpoint/2010/main" val="36892908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4BD83-403C-5D65-81F6-37D94306ED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0F8F27E-17F6-9BB2-BA2E-11A319B30E0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938107-2884-53D3-BEC0-401C7969B86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3B360E1-A119-E6AC-5462-8EBBAE01DF70}"/>
              </a:ext>
            </a:extLst>
          </p:cNvPr>
          <p:cNvSpPr>
            <a:spLocks noGrp="1"/>
          </p:cNvSpPr>
          <p:nvPr>
            <p:ph type="dt" sz="half" idx="10"/>
          </p:nvPr>
        </p:nvSpPr>
        <p:spPr/>
        <p:txBody>
          <a:bodyPr/>
          <a:lstStyle/>
          <a:p>
            <a:fld id="{2A8B27BD-329D-480A-B68B-353E8BDE7893}" type="datetimeFigureOut">
              <a:rPr lang="en-US" smtClean="0"/>
              <a:t>5/16/2023</a:t>
            </a:fld>
            <a:endParaRPr lang="en-US"/>
          </a:p>
        </p:txBody>
      </p:sp>
      <p:sp>
        <p:nvSpPr>
          <p:cNvPr id="6" name="Footer Placeholder 5">
            <a:extLst>
              <a:ext uri="{FF2B5EF4-FFF2-40B4-BE49-F238E27FC236}">
                <a16:creationId xmlns:a16="http://schemas.microsoft.com/office/drawing/2014/main" id="{2C517E37-0D3D-1A9C-40A5-17C0F5929A7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8C188B-0518-A50A-B40F-C1E9452C119A}"/>
              </a:ext>
            </a:extLst>
          </p:cNvPr>
          <p:cNvSpPr>
            <a:spLocks noGrp="1"/>
          </p:cNvSpPr>
          <p:nvPr>
            <p:ph type="sldNum" sz="quarter" idx="12"/>
          </p:nvPr>
        </p:nvSpPr>
        <p:spPr/>
        <p:txBody>
          <a:bodyPr/>
          <a:lstStyle/>
          <a:p>
            <a:fld id="{5ABF5D86-4642-4AB6-A062-EC213DC63EEF}" type="slidenum">
              <a:rPr lang="en-US" smtClean="0"/>
              <a:t>‹#›</a:t>
            </a:fld>
            <a:endParaRPr lang="en-US"/>
          </a:p>
        </p:txBody>
      </p:sp>
    </p:spTree>
    <p:extLst>
      <p:ext uri="{BB962C8B-B14F-4D97-AF65-F5344CB8AC3E}">
        <p14:creationId xmlns:p14="http://schemas.microsoft.com/office/powerpoint/2010/main" val="2147818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37167-05B1-5409-7645-9D89B14F5FA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3456BB3-1987-CBF9-3280-A1903351A0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7BE55B-2864-56F4-9836-3F2618887F7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4447D7-82EA-7CBB-4948-6C7B594033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B3A43D-3CDB-3B7D-9683-C07FAC38133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34A1EA-F741-FE4F-96FD-1D933D5C366E}"/>
              </a:ext>
            </a:extLst>
          </p:cNvPr>
          <p:cNvSpPr>
            <a:spLocks noGrp="1"/>
          </p:cNvSpPr>
          <p:nvPr>
            <p:ph type="dt" sz="half" idx="10"/>
          </p:nvPr>
        </p:nvSpPr>
        <p:spPr/>
        <p:txBody>
          <a:bodyPr/>
          <a:lstStyle/>
          <a:p>
            <a:fld id="{2A8B27BD-329D-480A-B68B-353E8BDE7893}" type="datetimeFigureOut">
              <a:rPr lang="en-US" smtClean="0"/>
              <a:t>5/16/2023</a:t>
            </a:fld>
            <a:endParaRPr lang="en-US"/>
          </a:p>
        </p:txBody>
      </p:sp>
      <p:sp>
        <p:nvSpPr>
          <p:cNvPr id="8" name="Footer Placeholder 7">
            <a:extLst>
              <a:ext uri="{FF2B5EF4-FFF2-40B4-BE49-F238E27FC236}">
                <a16:creationId xmlns:a16="http://schemas.microsoft.com/office/drawing/2014/main" id="{F6A26870-E26C-1B6C-AD63-7673CBB94B0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40E4507-9A8A-78FA-F98D-433914083E26}"/>
              </a:ext>
            </a:extLst>
          </p:cNvPr>
          <p:cNvSpPr>
            <a:spLocks noGrp="1"/>
          </p:cNvSpPr>
          <p:nvPr>
            <p:ph type="sldNum" sz="quarter" idx="12"/>
          </p:nvPr>
        </p:nvSpPr>
        <p:spPr/>
        <p:txBody>
          <a:bodyPr/>
          <a:lstStyle/>
          <a:p>
            <a:fld id="{5ABF5D86-4642-4AB6-A062-EC213DC63EEF}" type="slidenum">
              <a:rPr lang="en-US" smtClean="0"/>
              <a:t>‹#›</a:t>
            </a:fld>
            <a:endParaRPr lang="en-US"/>
          </a:p>
        </p:txBody>
      </p:sp>
    </p:spTree>
    <p:extLst>
      <p:ext uri="{BB962C8B-B14F-4D97-AF65-F5344CB8AC3E}">
        <p14:creationId xmlns:p14="http://schemas.microsoft.com/office/powerpoint/2010/main" val="2488192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1BFF-601B-1688-321F-8278ECCAEA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97F833-E9C5-5EF8-F977-3CAB35F76A52}"/>
              </a:ext>
            </a:extLst>
          </p:cNvPr>
          <p:cNvSpPr>
            <a:spLocks noGrp="1"/>
          </p:cNvSpPr>
          <p:nvPr>
            <p:ph type="dt" sz="half" idx="10"/>
          </p:nvPr>
        </p:nvSpPr>
        <p:spPr/>
        <p:txBody>
          <a:bodyPr/>
          <a:lstStyle/>
          <a:p>
            <a:fld id="{2A8B27BD-329D-480A-B68B-353E8BDE7893}" type="datetimeFigureOut">
              <a:rPr lang="en-US" smtClean="0"/>
              <a:t>5/16/2023</a:t>
            </a:fld>
            <a:endParaRPr lang="en-US"/>
          </a:p>
        </p:txBody>
      </p:sp>
      <p:sp>
        <p:nvSpPr>
          <p:cNvPr id="4" name="Footer Placeholder 3">
            <a:extLst>
              <a:ext uri="{FF2B5EF4-FFF2-40B4-BE49-F238E27FC236}">
                <a16:creationId xmlns:a16="http://schemas.microsoft.com/office/drawing/2014/main" id="{7A45A9A4-8952-3C66-0343-C8236F1099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FE2271-82A9-9BCF-3203-825A94E679BB}"/>
              </a:ext>
            </a:extLst>
          </p:cNvPr>
          <p:cNvSpPr>
            <a:spLocks noGrp="1"/>
          </p:cNvSpPr>
          <p:nvPr>
            <p:ph type="sldNum" sz="quarter" idx="12"/>
          </p:nvPr>
        </p:nvSpPr>
        <p:spPr/>
        <p:txBody>
          <a:bodyPr/>
          <a:lstStyle/>
          <a:p>
            <a:fld id="{5ABF5D86-4642-4AB6-A062-EC213DC63EEF}" type="slidenum">
              <a:rPr lang="en-US" smtClean="0"/>
              <a:t>‹#›</a:t>
            </a:fld>
            <a:endParaRPr lang="en-US"/>
          </a:p>
        </p:txBody>
      </p:sp>
    </p:spTree>
    <p:extLst>
      <p:ext uri="{BB962C8B-B14F-4D97-AF65-F5344CB8AC3E}">
        <p14:creationId xmlns:p14="http://schemas.microsoft.com/office/powerpoint/2010/main" val="26216573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A4C88F6-19F5-AFDF-6605-D81EF534176F}"/>
              </a:ext>
            </a:extLst>
          </p:cNvPr>
          <p:cNvSpPr>
            <a:spLocks noGrp="1"/>
          </p:cNvSpPr>
          <p:nvPr>
            <p:ph type="dt" sz="half" idx="10"/>
          </p:nvPr>
        </p:nvSpPr>
        <p:spPr/>
        <p:txBody>
          <a:bodyPr/>
          <a:lstStyle/>
          <a:p>
            <a:fld id="{2A8B27BD-329D-480A-B68B-353E8BDE7893}" type="datetimeFigureOut">
              <a:rPr lang="en-US" smtClean="0"/>
              <a:t>5/16/2023</a:t>
            </a:fld>
            <a:endParaRPr lang="en-US"/>
          </a:p>
        </p:txBody>
      </p:sp>
      <p:sp>
        <p:nvSpPr>
          <p:cNvPr id="3" name="Footer Placeholder 2">
            <a:extLst>
              <a:ext uri="{FF2B5EF4-FFF2-40B4-BE49-F238E27FC236}">
                <a16:creationId xmlns:a16="http://schemas.microsoft.com/office/drawing/2014/main" id="{38B5CE70-2CF6-4369-8870-C709DC8C8CB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A114590-CB1A-4119-F62F-46EDD72A1F3B}"/>
              </a:ext>
            </a:extLst>
          </p:cNvPr>
          <p:cNvSpPr>
            <a:spLocks noGrp="1"/>
          </p:cNvSpPr>
          <p:nvPr>
            <p:ph type="sldNum" sz="quarter" idx="12"/>
          </p:nvPr>
        </p:nvSpPr>
        <p:spPr/>
        <p:txBody>
          <a:bodyPr/>
          <a:lstStyle/>
          <a:p>
            <a:fld id="{5ABF5D86-4642-4AB6-A062-EC213DC63EEF}" type="slidenum">
              <a:rPr lang="en-US" smtClean="0"/>
              <a:t>‹#›</a:t>
            </a:fld>
            <a:endParaRPr lang="en-US"/>
          </a:p>
        </p:txBody>
      </p:sp>
    </p:spTree>
    <p:extLst>
      <p:ext uri="{BB962C8B-B14F-4D97-AF65-F5344CB8AC3E}">
        <p14:creationId xmlns:p14="http://schemas.microsoft.com/office/powerpoint/2010/main" val="652884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2823C-7337-00D2-023B-8A171FF4EE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BB67D73-FF87-E64B-0D44-65DB0B55A8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E5DF3A2-919A-3A73-C96B-E34BB7D9F1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77F993-FD48-0FCC-D3D0-AC045FEA3AE6}"/>
              </a:ext>
            </a:extLst>
          </p:cNvPr>
          <p:cNvSpPr>
            <a:spLocks noGrp="1"/>
          </p:cNvSpPr>
          <p:nvPr>
            <p:ph type="dt" sz="half" idx="10"/>
          </p:nvPr>
        </p:nvSpPr>
        <p:spPr/>
        <p:txBody>
          <a:bodyPr/>
          <a:lstStyle/>
          <a:p>
            <a:fld id="{2A8B27BD-329D-480A-B68B-353E8BDE7893}" type="datetimeFigureOut">
              <a:rPr lang="en-US" smtClean="0"/>
              <a:t>5/16/2023</a:t>
            </a:fld>
            <a:endParaRPr lang="en-US"/>
          </a:p>
        </p:txBody>
      </p:sp>
      <p:sp>
        <p:nvSpPr>
          <p:cNvPr id="6" name="Footer Placeholder 5">
            <a:extLst>
              <a:ext uri="{FF2B5EF4-FFF2-40B4-BE49-F238E27FC236}">
                <a16:creationId xmlns:a16="http://schemas.microsoft.com/office/drawing/2014/main" id="{6C42CDB2-0DB0-AFF9-46F1-C1616863D8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0E6508-D95A-1DA0-DEDF-EF6B0ADAA67D}"/>
              </a:ext>
            </a:extLst>
          </p:cNvPr>
          <p:cNvSpPr>
            <a:spLocks noGrp="1"/>
          </p:cNvSpPr>
          <p:nvPr>
            <p:ph type="sldNum" sz="quarter" idx="12"/>
          </p:nvPr>
        </p:nvSpPr>
        <p:spPr/>
        <p:txBody>
          <a:bodyPr/>
          <a:lstStyle/>
          <a:p>
            <a:fld id="{5ABF5D86-4642-4AB6-A062-EC213DC63EEF}" type="slidenum">
              <a:rPr lang="en-US" smtClean="0"/>
              <a:t>‹#›</a:t>
            </a:fld>
            <a:endParaRPr lang="en-US"/>
          </a:p>
        </p:txBody>
      </p:sp>
    </p:spTree>
    <p:extLst>
      <p:ext uri="{BB962C8B-B14F-4D97-AF65-F5344CB8AC3E}">
        <p14:creationId xmlns:p14="http://schemas.microsoft.com/office/powerpoint/2010/main" val="6744242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35EDA1-6D94-4E67-255F-E6DCC406769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1963B3-AC81-9CC8-7769-3F33D15BDA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C6AA6F8-66BF-1F77-DD6E-C947C1866D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21625E-7211-20E7-A953-33FD3BAAC973}"/>
              </a:ext>
            </a:extLst>
          </p:cNvPr>
          <p:cNvSpPr>
            <a:spLocks noGrp="1"/>
          </p:cNvSpPr>
          <p:nvPr>
            <p:ph type="dt" sz="half" idx="10"/>
          </p:nvPr>
        </p:nvSpPr>
        <p:spPr/>
        <p:txBody>
          <a:bodyPr/>
          <a:lstStyle/>
          <a:p>
            <a:fld id="{2A8B27BD-329D-480A-B68B-353E8BDE7893}" type="datetimeFigureOut">
              <a:rPr lang="en-US" smtClean="0"/>
              <a:t>5/16/2023</a:t>
            </a:fld>
            <a:endParaRPr lang="en-US"/>
          </a:p>
        </p:txBody>
      </p:sp>
      <p:sp>
        <p:nvSpPr>
          <p:cNvPr id="6" name="Footer Placeholder 5">
            <a:extLst>
              <a:ext uri="{FF2B5EF4-FFF2-40B4-BE49-F238E27FC236}">
                <a16:creationId xmlns:a16="http://schemas.microsoft.com/office/drawing/2014/main" id="{A2F26840-64E7-7274-8485-C2063C1CEF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7CEED31-44E4-9ACE-AF1E-18F5424BB49C}"/>
              </a:ext>
            </a:extLst>
          </p:cNvPr>
          <p:cNvSpPr>
            <a:spLocks noGrp="1"/>
          </p:cNvSpPr>
          <p:nvPr>
            <p:ph type="sldNum" sz="quarter" idx="12"/>
          </p:nvPr>
        </p:nvSpPr>
        <p:spPr/>
        <p:txBody>
          <a:bodyPr/>
          <a:lstStyle/>
          <a:p>
            <a:fld id="{5ABF5D86-4642-4AB6-A062-EC213DC63EEF}" type="slidenum">
              <a:rPr lang="en-US" smtClean="0"/>
              <a:t>‹#›</a:t>
            </a:fld>
            <a:endParaRPr lang="en-US"/>
          </a:p>
        </p:txBody>
      </p:sp>
    </p:spTree>
    <p:extLst>
      <p:ext uri="{BB962C8B-B14F-4D97-AF65-F5344CB8AC3E}">
        <p14:creationId xmlns:p14="http://schemas.microsoft.com/office/powerpoint/2010/main" val="42754136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28CD946-6F97-1795-6E84-ED75E8973F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7086707-1DD9-9735-00D6-B2C2C17DD3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9AB797-D576-9DFB-E9D0-8D0768E4C5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8B27BD-329D-480A-B68B-353E8BDE7893}" type="datetimeFigureOut">
              <a:rPr lang="en-US" smtClean="0"/>
              <a:t>5/16/2023</a:t>
            </a:fld>
            <a:endParaRPr lang="en-US"/>
          </a:p>
        </p:txBody>
      </p:sp>
      <p:sp>
        <p:nvSpPr>
          <p:cNvPr id="5" name="Footer Placeholder 4">
            <a:extLst>
              <a:ext uri="{FF2B5EF4-FFF2-40B4-BE49-F238E27FC236}">
                <a16:creationId xmlns:a16="http://schemas.microsoft.com/office/drawing/2014/main" id="{7AA4D8B9-AE5F-AE8F-2A2B-F9F766A568D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F71C6E9-AA6D-79E2-3D3B-EB4488B5EC6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BF5D86-4642-4AB6-A062-EC213DC63EEF}" type="slidenum">
              <a:rPr lang="en-US" smtClean="0"/>
              <a:t>‹#›</a:t>
            </a:fld>
            <a:endParaRPr lang="en-US"/>
          </a:p>
        </p:txBody>
      </p:sp>
    </p:spTree>
    <p:extLst>
      <p:ext uri="{BB962C8B-B14F-4D97-AF65-F5344CB8AC3E}">
        <p14:creationId xmlns:p14="http://schemas.microsoft.com/office/powerpoint/2010/main" val="36467313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research.ucalgary.ca/one-health/training/principles-biostatistics"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geeksforgeeks.org/how-to-find-confidence-intervals-in-r/" TargetMode="External"/><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ualberta-ca.zoom.us/j/94318536877?pwd=TkFUYjdmOUJtdnU5TmJQSWVldnZ3Zz09"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ualberta-ca.zoom.us/j/94318536877?pwd=TkFUYjdmOUJtdnU5TmJQSWVldnZ3Zz09#succes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0AC08-C8B0-5CF6-37C6-7920695C54E5}"/>
              </a:ext>
            </a:extLst>
          </p:cNvPr>
          <p:cNvSpPr>
            <a:spLocks noGrp="1"/>
          </p:cNvSpPr>
          <p:nvPr>
            <p:ph type="ctrTitle"/>
          </p:nvPr>
        </p:nvSpPr>
        <p:spPr/>
        <p:txBody>
          <a:bodyPr/>
          <a:lstStyle/>
          <a:p>
            <a:r>
              <a:rPr lang="en-US" dirty="0"/>
              <a:t>Golsa, Dr. Herman </a:t>
            </a:r>
            <a:r>
              <a:rPr lang="en-US" dirty="0" err="1"/>
              <a:t>Barkema</a:t>
            </a:r>
            <a:r>
              <a:rPr lang="en-US" dirty="0"/>
              <a:t>, Michele and Thuntida</a:t>
            </a:r>
          </a:p>
        </p:txBody>
      </p:sp>
      <p:sp>
        <p:nvSpPr>
          <p:cNvPr id="3" name="Subtitle 2">
            <a:extLst>
              <a:ext uri="{FF2B5EF4-FFF2-40B4-BE49-F238E27FC236}">
                <a16:creationId xmlns:a16="http://schemas.microsoft.com/office/drawing/2014/main" id="{B4AEF1DB-3E1C-78FA-8C56-DEB52047765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40230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C882EA0-06F4-2730-9786-7413EAC5C7AD}"/>
              </a:ext>
            </a:extLst>
          </p:cNvPr>
          <p:cNvPicPr>
            <a:picLocks noChangeAspect="1"/>
          </p:cNvPicPr>
          <p:nvPr/>
        </p:nvPicPr>
        <p:blipFill>
          <a:blip r:embed="rId2"/>
          <a:stretch>
            <a:fillRect/>
          </a:stretch>
        </p:blipFill>
        <p:spPr>
          <a:xfrm>
            <a:off x="6568368" y="126729"/>
            <a:ext cx="4884868" cy="6604541"/>
          </a:xfrm>
          <a:prstGeom prst="rect">
            <a:avLst/>
          </a:prstGeom>
        </p:spPr>
      </p:pic>
      <p:grpSp>
        <p:nvGrpSpPr>
          <p:cNvPr id="7" name="Group 6">
            <a:extLst>
              <a:ext uri="{FF2B5EF4-FFF2-40B4-BE49-F238E27FC236}">
                <a16:creationId xmlns:a16="http://schemas.microsoft.com/office/drawing/2014/main" id="{A2810478-ED7D-253F-B5FE-5A1A3C04BCD1}"/>
              </a:ext>
            </a:extLst>
          </p:cNvPr>
          <p:cNvGrpSpPr/>
          <p:nvPr/>
        </p:nvGrpSpPr>
        <p:grpSpPr>
          <a:xfrm>
            <a:off x="1337250" y="2064744"/>
            <a:ext cx="4286384" cy="2119982"/>
            <a:chOff x="186181" y="3818239"/>
            <a:chExt cx="4608145" cy="2623817"/>
          </a:xfrm>
        </p:grpSpPr>
        <p:grpSp>
          <p:nvGrpSpPr>
            <p:cNvPr id="8" name="Group 7">
              <a:extLst>
                <a:ext uri="{FF2B5EF4-FFF2-40B4-BE49-F238E27FC236}">
                  <a16:creationId xmlns:a16="http://schemas.microsoft.com/office/drawing/2014/main" id="{26F7B33B-321E-7380-1489-F4BDA56AB769}"/>
                </a:ext>
              </a:extLst>
            </p:cNvPr>
            <p:cNvGrpSpPr/>
            <p:nvPr/>
          </p:nvGrpSpPr>
          <p:grpSpPr>
            <a:xfrm>
              <a:off x="186181" y="3818239"/>
              <a:ext cx="4608145" cy="2500742"/>
              <a:chOff x="4535855" y="2490623"/>
              <a:chExt cx="4608145" cy="3800739"/>
            </a:xfrm>
          </p:grpSpPr>
          <p:pic>
            <p:nvPicPr>
              <p:cNvPr id="10" name="Picture 9" descr="Screen Shot 2019-09-30 at 10.02.53 AM.png">
                <a:extLst>
                  <a:ext uri="{FF2B5EF4-FFF2-40B4-BE49-F238E27FC236}">
                    <a16:creationId xmlns:a16="http://schemas.microsoft.com/office/drawing/2014/main" id="{B28E8501-25B6-D5A9-3BBC-0FD2CEF10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5855" y="2490623"/>
                <a:ext cx="4608145" cy="3746500"/>
              </a:xfrm>
              <a:prstGeom prst="rect">
                <a:avLst/>
              </a:prstGeom>
            </p:spPr>
          </p:pic>
          <p:sp>
            <p:nvSpPr>
              <p:cNvPr id="11" name="TextBox 10">
                <a:extLst>
                  <a:ext uri="{FF2B5EF4-FFF2-40B4-BE49-F238E27FC236}">
                    <a16:creationId xmlns:a16="http://schemas.microsoft.com/office/drawing/2014/main" id="{7E9CF9A1-7BC0-F39A-6360-9992779A89C3}"/>
                  </a:ext>
                </a:extLst>
              </p:cNvPr>
              <p:cNvSpPr txBox="1"/>
              <p:nvPr/>
            </p:nvSpPr>
            <p:spPr>
              <a:xfrm>
                <a:off x="5329629" y="2626037"/>
                <a:ext cx="447558" cy="561327"/>
              </a:xfrm>
              <a:prstGeom prst="rect">
                <a:avLst/>
              </a:prstGeom>
              <a:noFill/>
            </p:spPr>
            <p:txBody>
              <a:bodyPr wrap="none" rtlCol="0">
                <a:spAutoFit/>
              </a:bodyPr>
              <a:lstStyle/>
              <a:p>
                <a:r>
                  <a:rPr lang="en-US" b="1" dirty="0"/>
                  <a:t>H0</a:t>
                </a:r>
              </a:p>
            </p:txBody>
          </p:sp>
          <p:sp>
            <p:nvSpPr>
              <p:cNvPr id="12" name="TextBox 11">
                <a:extLst>
                  <a:ext uri="{FF2B5EF4-FFF2-40B4-BE49-F238E27FC236}">
                    <a16:creationId xmlns:a16="http://schemas.microsoft.com/office/drawing/2014/main" id="{80A18314-F61D-2462-F12B-C429451A1E74}"/>
                  </a:ext>
                </a:extLst>
              </p:cNvPr>
              <p:cNvSpPr txBox="1"/>
              <p:nvPr/>
            </p:nvSpPr>
            <p:spPr>
              <a:xfrm>
                <a:off x="6483038" y="2626037"/>
                <a:ext cx="447558" cy="561327"/>
              </a:xfrm>
              <a:prstGeom prst="rect">
                <a:avLst/>
              </a:prstGeom>
              <a:noFill/>
            </p:spPr>
            <p:txBody>
              <a:bodyPr wrap="none" rtlCol="0">
                <a:spAutoFit/>
              </a:bodyPr>
              <a:lstStyle/>
              <a:p>
                <a:r>
                  <a:rPr lang="en-US" b="1" dirty="0">
                    <a:solidFill>
                      <a:srgbClr val="FF0000"/>
                    </a:solidFill>
                  </a:rPr>
                  <a:t>H1</a:t>
                </a:r>
              </a:p>
            </p:txBody>
          </p:sp>
          <p:cxnSp>
            <p:nvCxnSpPr>
              <p:cNvPr id="13" name="Straight Connector 12">
                <a:extLst>
                  <a:ext uri="{FF2B5EF4-FFF2-40B4-BE49-F238E27FC236}">
                    <a16:creationId xmlns:a16="http://schemas.microsoft.com/office/drawing/2014/main" id="{FB030E07-BF35-2176-39D1-D25DCA3508A8}"/>
                  </a:ext>
                </a:extLst>
              </p:cNvPr>
              <p:cNvCxnSpPr/>
              <p:nvPr/>
            </p:nvCxnSpPr>
            <p:spPr>
              <a:xfrm flipH="1">
                <a:off x="6157423" y="2490623"/>
                <a:ext cx="45359" cy="360874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3BED17DF-3DFB-8F8A-CDCD-8C858AD18074}"/>
                  </a:ext>
                </a:extLst>
              </p:cNvPr>
              <p:cNvCxnSpPr/>
              <p:nvPr/>
            </p:nvCxnSpPr>
            <p:spPr>
              <a:xfrm>
                <a:off x="7126277" y="2490623"/>
                <a:ext cx="0" cy="3667118"/>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894F6595-8AD8-B95F-D739-B1748E8368A1}"/>
                  </a:ext>
                </a:extLst>
              </p:cNvPr>
              <p:cNvSpPr txBox="1"/>
              <p:nvPr/>
            </p:nvSpPr>
            <p:spPr>
              <a:xfrm>
                <a:off x="5670985" y="5730035"/>
                <a:ext cx="428322" cy="561327"/>
              </a:xfrm>
              <a:prstGeom prst="rect">
                <a:avLst/>
              </a:prstGeom>
              <a:noFill/>
            </p:spPr>
            <p:txBody>
              <a:bodyPr wrap="none" rtlCol="0">
                <a:spAutoFit/>
              </a:bodyPr>
              <a:lstStyle/>
              <a:p>
                <a:r>
                  <a:rPr lang="en-US" dirty="0"/>
                  <a:t>μ0</a:t>
                </a:r>
              </a:p>
            </p:txBody>
          </p:sp>
          <p:sp>
            <p:nvSpPr>
              <p:cNvPr id="16" name="TextBox 15">
                <a:extLst>
                  <a:ext uri="{FF2B5EF4-FFF2-40B4-BE49-F238E27FC236}">
                    <a16:creationId xmlns:a16="http://schemas.microsoft.com/office/drawing/2014/main" id="{E5659C61-6D0F-252E-9C2E-53CE37C28552}"/>
                  </a:ext>
                </a:extLst>
              </p:cNvPr>
              <p:cNvSpPr txBox="1"/>
              <p:nvPr/>
            </p:nvSpPr>
            <p:spPr>
              <a:xfrm>
                <a:off x="6675024" y="5730035"/>
                <a:ext cx="428322" cy="561327"/>
              </a:xfrm>
              <a:prstGeom prst="rect">
                <a:avLst/>
              </a:prstGeom>
              <a:noFill/>
            </p:spPr>
            <p:txBody>
              <a:bodyPr wrap="none" rtlCol="0">
                <a:spAutoFit/>
              </a:bodyPr>
              <a:lstStyle/>
              <a:p>
                <a:r>
                  <a:rPr lang="en-US" dirty="0">
                    <a:solidFill>
                      <a:srgbClr val="FF0000"/>
                    </a:solidFill>
                  </a:rPr>
                  <a:t>μ1</a:t>
                </a:r>
              </a:p>
            </p:txBody>
          </p:sp>
        </p:grpSp>
        <p:cxnSp>
          <p:nvCxnSpPr>
            <p:cNvPr id="9" name="Straight Arrow Connector 8">
              <a:extLst>
                <a:ext uri="{FF2B5EF4-FFF2-40B4-BE49-F238E27FC236}">
                  <a16:creationId xmlns:a16="http://schemas.microsoft.com/office/drawing/2014/main" id="{5F930390-DD0B-1C59-8D20-0B1213D9A674}"/>
                </a:ext>
              </a:extLst>
            </p:cNvPr>
            <p:cNvCxnSpPr/>
            <p:nvPr/>
          </p:nvCxnSpPr>
          <p:spPr>
            <a:xfrm>
              <a:off x="1807748" y="6442056"/>
              <a:ext cx="968854" cy="0"/>
            </a:xfrm>
            <a:prstGeom prst="straightConnector1">
              <a:avLst/>
            </a:prstGeom>
            <a:ln>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9051685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alendar&#10;&#10;Description automatically generated">
            <a:extLst>
              <a:ext uri="{FF2B5EF4-FFF2-40B4-BE49-F238E27FC236}">
                <a16:creationId xmlns:a16="http://schemas.microsoft.com/office/drawing/2014/main" id="{EB38C668-0835-8214-6F11-C21418EEF05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24663"/>
            <a:ext cx="8905869" cy="4853699"/>
          </a:xfrm>
        </p:spPr>
      </p:pic>
    </p:spTree>
    <p:extLst>
      <p:ext uri="{BB962C8B-B14F-4D97-AF65-F5344CB8AC3E}">
        <p14:creationId xmlns:p14="http://schemas.microsoft.com/office/powerpoint/2010/main" val="3964560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D0FC3-FFA8-EBA1-9EC9-0CDD8F56ECCE}"/>
              </a:ext>
            </a:extLst>
          </p:cNvPr>
          <p:cNvSpPr>
            <a:spLocks noGrp="1"/>
          </p:cNvSpPr>
          <p:nvPr>
            <p:ph type="title"/>
          </p:nvPr>
        </p:nvSpPr>
        <p:spPr/>
        <p:txBody>
          <a:bodyPr/>
          <a:lstStyle/>
          <a:p>
            <a:r>
              <a:rPr lang="en-US" dirty="0"/>
              <a:t>Data 603, May 23-June 2</a:t>
            </a:r>
          </a:p>
        </p:txBody>
      </p:sp>
      <p:pic>
        <p:nvPicPr>
          <p:cNvPr id="5" name="Content Placeholder 4">
            <a:extLst>
              <a:ext uri="{FF2B5EF4-FFF2-40B4-BE49-F238E27FC236}">
                <a16:creationId xmlns:a16="http://schemas.microsoft.com/office/drawing/2014/main" id="{5462CA1A-F2FC-2C46-E924-A3E0313965D6}"/>
              </a:ext>
            </a:extLst>
          </p:cNvPr>
          <p:cNvPicPr>
            <a:picLocks noGrp="1" noChangeAspect="1"/>
          </p:cNvPicPr>
          <p:nvPr>
            <p:ph idx="1"/>
          </p:nvPr>
        </p:nvPicPr>
        <p:blipFill>
          <a:blip r:embed="rId2"/>
          <a:stretch>
            <a:fillRect/>
          </a:stretch>
        </p:blipFill>
        <p:spPr>
          <a:xfrm>
            <a:off x="1798898" y="2796305"/>
            <a:ext cx="7784939" cy="3936083"/>
          </a:xfrm>
        </p:spPr>
      </p:pic>
      <p:sp>
        <p:nvSpPr>
          <p:cNvPr id="7" name="TextBox 6">
            <a:extLst>
              <a:ext uri="{FF2B5EF4-FFF2-40B4-BE49-F238E27FC236}">
                <a16:creationId xmlns:a16="http://schemas.microsoft.com/office/drawing/2014/main" id="{082907A8-25A9-01A5-6571-4623E262A8A9}"/>
              </a:ext>
            </a:extLst>
          </p:cNvPr>
          <p:cNvSpPr txBox="1"/>
          <p:nvPr/>
        </p:nvSpPr>
        <p:spPr>
          <a:xfrm>
            <a:off x="838200" y="1712392"/>
            <a:ext cx="10515600" cy="923330"/>
          </a:xfrm>
          <a:prstGeom prst="rect">
            <a:avLst/>
          </a:prstGeom>
          <a:noFill/>
        </p:spPr>
        <p:txBody>
          <a:bodyPr wrap="square">
            <a:spAutoFit/>
          </a:bodyPr>
          <a:lstStyle/>
          <a:p>
            <a:r>
              <a:rPr lang="en-US" dirty="0">
                <a:hlinkClick r:id="rId3"/>
              </a:rPr>
              <a:t>Principles of Biostatistics | Research at </a:t>
            </a:r>
            <a:r>
              <a:rPr lang="en-US" dirty="0" err="1">
                <a:hlinkClick r:id="rId3"/>
              </a:rPr>
              <a:t>UCalgary</a:t>
            </a:r>
            <a:r>
              <a:rPr lang="en-US" dirty="0">
                <a:hlinkClick r:id="rId3"/>
              </a:rPr>
              <a:t> | University of Calgary</a:t>
            </a:r>
            <a:endParaRPr lang="en-US" dirty="0"/>
          </a:p>
          <a:p>
            <a:r>
              <a:rPr lang="en-US" dirty="0"/>
              <a:t>Section 2: Applied Statistical Modelling for Data Analysis in R, will cover basics of applied statistical modelling. </a:t>
            </a:r>
          </a:p>
          <a:p>
            <a:r>
              <a:rPr lang="en-US" b="0" i="0" dirty="0">
                <a:solidFill>
                  <a:srgbClr val="3D3D3D"/>
                </a:solidFill>
                <a:effectLst/>
                <a:latin typeface="Proxima Nova"/>
              </a:rPr>
              <a:t>Section 2: May 23-June 2, 2023 | 27 hours (13.5 hours lecture + 13.5 hours lab)</a:t>
            </a:r>
            <a:endParaRPr lang="en-US" dirty="0"/>
          </a:p>
        </p:txBody>
      </p:sp>
    </p:spTree>
    <p:extLst>
      <p:ext uri="{BB962C8B-B14F-4D97-AF65-F5344CB8AC3E}">
        <p14:creationId xmlns:p14="http://schemas.microsoft.com/office/powerpoint/2010/main" val="41421352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CD645-F916-5389-30CE-AB763F1E2160}"/>
              </a:ext>
            </a:extLst>
          </p:cNvPr>
          <p:cNvSpPr>
            <a:spLocks noGrp="1"/>
          </p:cNvSpPr>
          <p:nvPr>
            <p:ph type="title"/>
          </p:nvPr>
        </p:nvSpPr>
        <p:spPr/>
        <p:txBody>
          <a:bodyPr/>
          <a:lstStyle/>
          <a:p>
            <a:r>
              <a:rPr lang="en-US" dirty="0"/>
              <a:t>Workflow of regression analysis</a:t>
            </a:r>
          </a:p>
        </p:txBody>
      </p:sp>
      <p:sp>
        <p:nvSpPr>
          <p:cNvPr id="3" name="Content Placeholder 2">
            <a:extLst>
              <a:ext uri="{FF2B5EF4-FFF2-40B4-BE49-F238E27FC236}">
                <a16:creationId xmlns:a16="http://schemas.microsoft.com/office/drawing/2014/main" id="{41D5E20D-554E-7010-6F73-64F8F9C9E431}"/>
              </a:ext>
            </a:extLst>
          </p:cNvPr>
          <p:cNvSpPr>
            <a:spLocks noGrp="1"/>
          </p:cNvSpPr>
          <p:nvPr>
            <p:ph idx="1"/>
          </p:nvPr>
        </p:nvSpPr>
        <p:spPr>
          <a:xfrm>
            <a:off x="838200" y="2951017"/>
            <a:ext cx="10207336" cy="3709555"/>
          </a:xfrm>
        </p:spPr>
        <p:txBody>
          <a:bodyPr>
            <a:normAutofit lnSpcReduction="10000"/>
          </a:bodyPr>
          <a:lstStyle/>
          <a:p>
            <a:pPr marL="514350" indent="-514350">
              <a:buFont typeface="+mj-lt"/>
              <a:buAutoNum type="arabicPeriod"/>
            </a:pPr>
            <a:r>
              <a:rPr lang="en-US" sz="2000" dirty="0"/>
              <a:t>State a hypothesis</a:t>
            </a:r>
          </a:p>
          <a:p>
            <a:pPr marL="514350" indent="-514350">
              <a:buFont typeface="+mj-lt"/>
              <a:buAutoNum type="arabicPeriod"/>
            </a:pPr>
            <a:r>
              <a:rPr lang="en-US" sz="2000" dirty="0"/>
              <a:t>Data exploration</a:t>
            </a:r>
          </a:p>
          <a:p>
            <a:pPr marL="514350" indent="-514350">
              <a:buFont typeface="+mj-lt"/>
              <a:buAutoNum type="arabicPeriod"/>
            </a:pPr>
            <a:r>
              <a:rPr lang="en-US" sz="2000" dirty="0"/>
              <a:t>Estimate a regression model</a:t>
            </a:r>
          </a:p>
          <a:p>
            <a:pPr marL="514350" indent="-514350">
              <a:buFont typeface="+mj-lt"/>
              <a:buAutoNum type="arabicPeriod"/>
            </a:pPr>
            <a:r>
              <a:rPr lang="en-US" sz="2000" dirty="0"/>
              <a:t>Diagnostics</a:t>
            </a:r>
          </a:p>
          <a:p>
            <a:pPr marL="971550" lvl="1" indent="-514350">
              <a:buFont typeface="+mj-lt"/>
              <a:buAutoNum type="arabicPeriod"/>
            </a:pPr>
            <a:r>
              <a:rPr lang="en-US" sz="1800" b="1" dirty="0"/>
              <a:t>Residual versus fitted plot, Normal QQ plots of residuals, Influence plot (residual vs. leverage), Added variable plots, </a:t>
            </a:r>
          </a:p>
          <a:p>
            <a:pPr marL="514350" indent="-514350">
              <a:buFont typeface="+mj-lt"/>
              <a:buAutoNum type="arabicPeriod"/>
            </a:pPr>
            <a:r>
              <a:rPr lang="en-US" sz="2000" dirty="0"/>
              <a:t>Fix the biggest problem and go back to 3. (e.g., remove some outliers points detected by leverage)</a:t>
            </a:r>
          </a:p>
          <a:p>
            <a:pPr marL="514350" indent="-514350">
              <a:buFont typeface="+mj-lt"/>
              <a:buAutoNum type="arabicPeriod"/>
            </a:pPr>
            <a:r>
              <a:rPr lang="en-US" sz="2000" dirty="0"/>
              <a:t>(Compare alternative models with nested model tests)</a:t>
            </a:r>
          </a:p>
          <a:p>
            <a:pPr marL="514350" indent="-514350">
              <a:buFont typeface="+mj-lt"/>
              <a:buAutoNum type="arabicPeriod"/>
            </a:pPr>
            <a:r>
              <a:rPr lang="en-US" sz="2000" dirty="0"/>
              <a:t>Interpret the regression coefficients: are the effects large, and what do they mean in your research context. </a:t>
            </a:r>
          </a:p>
          <a:p>
            <a:pPr marL="514350" indent="-514350">
              <a:buFont typeface="+mj-lt"/>
              <a:buAutoNum type="arabicPeriod"/>
            </a:pPr>
            <a:endParaRPr lang="en-US" sz="2000" dirty="0"/>
          </a:p>
        </p:txBody>
      </p:sp>
      <p:pic>
        <p:nvPicPr>
          <p:cNvPr id="4" name="Picture 3">
            <a:extLst>
              <a:ext uri="{FF2B5EF4-FFF2-40B4-BE49-F238E27FC236}">
                <a16:creationId xmlns:a16="http://schemas.microsoft.com/office/drawing/2014/main" id="{F880B321-1659-2522-293B-8E27DDEFFA93}"/>
              </a:ext>
            </a:extLst>
          </p:cNvPr>
          <p:cNvPicPr>
            <a:picLocks noChangeAspect="1"/>
          </p:cNvPicPr>
          <p:nvPr/>
        </p:nvPicPr>
        <p:blipFill>
          <a:blip r:embed="rId3"/>
          <a:stretch>
            <a:fillRect/>
          </a:stretch>
        </p:blipFill>
        <p:spPr>
          <a:xfrm>
            <a:off x="6928396" y="1309255"/>
            <a:ext cx="5049827" cy="2971800"/>
          </a:xfrm>
          <a:prstGeom prst="rect">
            <a:avLst/>
          </a:prstGeom>
        </p:spPr>
      </p:pic>
      <p:pic>
        <p:nvPicPr>
          <p:cNvPr id="6" name="Picture 5">
            <a:extLst>
              <a:ext uri="{FF2B5EF4-FFF2-40B4-BE49-F238E27FC236}">
                <a16:creationId xmlns:a16="http://schemas.microsoft.com/office/drawing/2014/main" id="{7E4F5A17-FB4B-FE7A-FFE7-3BAE456964E8}"/>
              </a:ext>
            </a:extLst>
          </p:cNvPr>
          <p:cNvPicPr>
            <a:picLocks noChangeAspect="1"/>
          </p:cNvPicPr>
          <p:nvPr/>
        </p:nvPicPr>
        <p:blipFill>
          <a:blip r:embed="rId4"/>
          <a:stretch>
            <a:fillRect/>
          </a:stretch>
        </p:blipFill>
        <p:spPr>
          <a:xfrm>
            <a:off x="4938097" y="2597726"/>
            <a:ext cx="4382522" cy="1662547"/>
          </a:xfrm>
          <a:prstGeom prst="rect">
            <a:avLst/>
          </a:prstGeom>
        </p:spPr>
      </p:pic>
    </p:spTree>
    <p:extLst>
      <p:ext uri="{BB962C8B-B14F-4D97-AF65-F5344CB8AC3E}">
        <p14:creationId xmlns:p14="http://schemas.microsoft.com/office/powerpoint/2010/main" val="36740610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E3C5A-FBE5-5F95-BD1E-287544474156}"/>
              </a:ext>
            </a:extLst>
          </p:cNvPr>
          <p:cNvSpPr>
            <a:spLocks noGrp="1"/>
          </p:cNvSpPr>
          <p:nvPr>
            <p:ph type="title"/>
          </p:nvPr>
        </p:nvSpPr>
        <p:spPr/>
        <p:txBody>
          <a:bodyPr/>
          <a:lstStyle/>
          <a:p>
            <a:r>
              <a:rPr lang="en-US" dirty="0">
                <a:solidFill>
                  <a:srgbClr val="00008B"/>
                </a:solidFill>
                <a:latin typeface="Helvetica Neue"/>
              </a:rPr>
              <a:t>Outlines</a:t>
            </a:r>
          </a:p>
        </p:txBody>
      </p:sp>
      <p:sp>
        <p:nvSpPr>
          <p:cNvPr id="3" name="Content Placeholder 2">
            <a:extLst>
              <a:ext uri="{FF2B5EF4-FFF2-40B4-BE49-F238E27FC236}">
                <a16:creationId xmlns:a16="http://schemas.microsoft.com/office/drawing/2014/main" id="{0276E859-FA5F-7993-474D-93227B7A1BFB}"/>
              </a:ext>
            </a:extLst>
          </p:cNvPr>
          <p:cNvSpPr>
            <a:spLocks noGrp="1"/>
          </p:cNvSpPr>
          <p:nvPr>
            <p:ph idx="1"/>
          </p:nvPr>
        </p:nvSpPr>
        <p:spPr>
          <a:xfrm>
            <a:off x="838200" y="1825625"/>
            <a:ext cx="9045948" cy="4987318"/>
          </a:xfrm>
        </p:spPr>
        <p:txBody>
          <a:bodyPr>
            <a:normAutofit/>
          </a:bodyPr>
          <a:lstStyle/>
          <a:p>
            <a:r>
              <a:rPr lang="en-US" sz="2000" dirty="0"/>
              <a:t>MLRModellingPart1-ClassNotes (1</a:t>
            </a:r>
            <a:r>
              <a:rPr lang="en-US" sz="2000" baseline="30000" dirty="0"/>
              <a:t>st</a:t>
            </a:r>
            <a:r>
              <a:rPr lang="en-US" sz="2000" dirty="0"/>
              <a:t> order model)</a:t>
            </a:r>
          </a:p>
          <a:p>
            <a:pPr lvl="1"/>
            <a:r>
              <a:rPr lang="en-US" sz="1800" dirty="0"/>
              <a:t>Hypothesis test; CI; Full/Partial model test (T-test, F-test); Model Fit (R^2, adjusted R^2); Model predict</a:t>
            </a:r>
          </a:p>
          <a:p>
            <a:r>
              <a:rPr lang="en-US" sz="2000" dirty="0"/>
              <a:t>MLRModellingPart2-ClassNotes (interaction model)</a:t>
            </a:r>
          </a:p>
          <a:p>
            <a:pPr lvl="1"/>
            <a:r>
              <a:rPr lang="en-US" sz="1800" dirty="0"/>
              <a:t>Individual Coefficients Test (t-test); Multiple Regression with Qualitative (Dummy) Variable Models (</a:t>
            </a:r>
            <a:r>
              <a:rPr lang="en-US" sz="1800" dirty="0" err="1"/>
              <a:t>lm</a:t>
            </a:r>
            <a:r>
              <a:rPr lang="en-US" sz="1800" dirty="0"/>
              <a:t>(</a:t>
            </a:r>
            <a:r>
              <a:rPr lang="en-US" sz="1800" dirty="0" err="1"/>
              <a:t>y~factor</a:t>
            </a:r>
            <a:r>
              <a:rPr lang="en-US" sz="1800" dirty="0"/>
              <a:t>(x1))); Interaction Effect in Multiple Regression with both Quantitative and Qualitative (Dummy) Variable Models; A Quadratic (Second-Order) Model with Quantitative Predictors</a:t>
            </a:r>
          </a:p>
          <a:p>
            <a:r>
              <a:rPr lang="en-US" sz="2000" dirty="0"/>
              <a:t>MLRModellingPart3-ClassNotes</a:t>
            </a:r>
          </a:p>
          <a:p>
            <a:pPr lvl="1"/>
            <a:r>
              <a:rPr lang="en-US" altLang="zh-CN" sz="1800" dirty="0"/>
              <a:t>Model selection. </a:t>
            </a:r>
          </a:p>
          <a:p>
            <a:pPr lvl="2"/>
            <a:r>
              <a:rPr lang="en-US" altLang="zh-CN" sz="1400" dirty="0"/>
              <a:t>Specify the maximum model to be considered (largest model, or restrictions of maximum model); </a:t>
            </a:r>
          </a:p>
          <a:p>
            <a:pPr lvl="2"/>
            <a:r>
              <a:rPr lang="en-US" altLang="zh-CN" sz="1400" dirty="0"/>
              <a:t>Specify a strategy for selecting a model (stepwise (y~X1, y~X2, Y~X1+X2), backward, forward); (Regression selection metrics: R^2, adjusted R^2, </a:t>
            </a:r>
            <a:r>
              <a:rPr lang="en-US" altLang="zh-CN" sz="1400" dirty="0" err="1"/>
              <a:t>Mallows’s</a:t>
            </a:r>
            <a:r>
              <a:rPr lang="en-US" altLang="zh-CN" sz="1400" dirty="0"/>
              <a:t> Cp Criterion, AIC and BIC). </a:t>
            </a:r>
          </a:p>
          <a:p>
            <a:pPr lvl="2"/>
            <a:r>
              <a:rPr lang="en-US" altLang="zh-CN" sz="1400" dirty="0"/>
              <a:t>Evaluate the reliability of the model chosen (involve interaction terms)</a:t>
            </a:r>
            <a:endParaRPr lang="en-US" sz="1400" dirty="0"/>
          </a:p>
          <a:p>
            <a:r>
              <a:rPr lang="en-US" sz="2000" dirty="0"/>
              <a:t>MLRModellingPart4-ClassNotes</a:t>
            </a:r>
          </a:p>
          <a:p>
            <a:pPr lvl="1"/>
            <a:r>
              <a:rPr lang="en-US" sz="1600" dirty="0"/>
              <a:t>Model diagnostic </a:t>
            </a:r>
          </a:p>
          <a:p>
            <a:pPr lvl="2"/>
            <a:r>
              <a:rPr lang="en-US" sz="1200" dirty="0"/>
              <a:t>Variance homo;  Residual normality; predictors’ </a:t>
            </a:r>
            <a:r>
              <a:rPr lang="en-US" sz="1200" dirty="0" err="1"/>
              <a:t>Multipcolineality</a:t>
            </a:r>
            <a:r>
              <a:rPr lang="en-US" sz="1200" dirty="0"/>
              <a:t>;  </a:t>
            </a:r>
          </a:p>
          <a:p>
            <a:pPr lvl="2"/>
            <a:endParaRPr lang="en-US" sz="1200" dirty="0"/>
          </a:p>
          <a:p>
            <a:endParaRPr lang="en-US" sz="2000" dirty="0"/>
          </a:p>
        </p:txBody>
      </p:sp>
      <p:pic>
        <p:nvPicPr>
          <p:cNvPr id="5" name="Picture 4">
            <a:extLst>
              <a:ext uri="{FF2B5EF4-FFF2-40B4-BE49-F238E27FC236}">
                <a16:creationId xmlns:a16="http://schemas.microsoft.com/office/drawing/2014/main" id="{9EDEAD6D-34E8-2D12-C605-05B28DF385FA}"/>
              </a:ext>
            </a:extLst>
          </p:cNvPr>
          <p:cNvPicPr>
            <a:picLocks noChangeAspect="1"/>
          </p:cNvPicPr>
          <p:nvPr/>
        </p:nvPicPr>
        <p:blipFill>
          <a:blip r:embed="rId3"/>
          <a:stretch>
            <a:fillRect/>
          </a:stretch>
        </p:blipFill>
        <p:spPr>
          <a:xfrm>
            <a:off x="9884148" y="4467592"/>
            <a:ext cx="1825064" cy="392839"/>
          </a:xfrm>
          <a:prstGeom prst="rect">
            <a:avLst/>
          </a:prstGeom>
        </p:spPr>
      </p:pic>
      <p:pic>
        <p:nvPicPr>
          <p:cNvPr id="7" name="Picture 6">
            <a:extLst>
              <a:ext uri="{FF2B5EF4-FFF2-40B4-BE49-F238E27FC236}">
                <a16:creationId xmlns:a16="http://schemas.microsoft.com/office/drawing/2014/main" id="{E46A1033-6207-658C-233F-2DF4A1744A4C}"/>
              </a:ext>
            </a:extLst>
          </p:cNvPr>
          <p:cNvPicPr>
            <a:picLocks noChangeAspect="1"/>
          </p:cNvPicPr>
          <p:nvPr/>
        </p:nvPicPr>
        <p:blipFill>
          <a:blip r:embed="rId4"/>
          <a:stretch>
            <a:fillRect/>
          </a:stretch>
        </p:blipFill>
        <p:spPr>
          <a:xfrm>
            <a:off x="9884148" y="5014360"/>
            <a:ext cx="1920406" cy="320068"/>
          </a:xfrm>
          <a:prstGeom prst="rect">
            <a:avLst/>
          </a:prstGeom>
        </p:spPr>
      </p:pic>
      <p:pic>
        <p:nvPicPr>
          <p:cNvPr id="9" name="Picture 8">
            <a:extLst>
              <a:ext uri="{FF2B5EF4-FFF2-40B4-BE49-F238E27FC236}">
                <a16:creationId xmlns:a16="http://schemas.microsoft.com/office/drawing/2014/main" id="{C1CB6A61-F66F-604A-1580-6FD961CD29FF}"/>
              </a:ext>
            </a:extLst>
          </p:cNvPr>
          <p:cNvPicPr>
            <a:picLocks noChangeAspect="1"/>
          </p:cNvPicPr>
          <p:nvPr/>
        </p:nvPicPr>
        <p:blipFill>
          <a:blip r:embed="rId5"/>
          <a:stretch>
            <a:fillRect/>
          </a:stretch>
        </p:blipFill>
        <p:spPr>
          <a:xfrm>
            <a:off x="9884148" y="1841984"/>
            <a:ext cx="2307852" cy="705367"/>
          </a:xfrm>
          <a:prstGeom prst="rect">
            <a:avLst/>
          </a:prstGeom>
        </p:spPr>
      </p:pic>
      <p:pic>
        <p:nvPicPr>
          <p:cNvPr id="11" name="Picture 10">
            <a:extLst>
              <a:ext uri="{FF2B5EF4-FFF2-40B4-BE49-F238E27FC236}">
                <a16:creationId xmlns:a16="http://schemas.microsoft.com/office/drawing/2014/main" id="{D1B40DAE-A516-B437-7D4A-9724B2259387}"/>
              </a:ext>
            </a:extLst>
          </p:cNvPr>
          <p:cNvPicPr>
            <a:picLocks noChangeAspect="1"/>
          </p:cNvPicPr>
          <p:nvPr/>
        </p:nvPicPr>
        <p:blipFill>
          <a:blip r:embed="rId6"/>
          <a:stretch>
            <a:fillRect/>
          </a:stretch>
        </p:blipFill>
        <p:spPr>
          <a:xfrm>
            <a:off x="9884148" y="2788394"/>
            <a:ext cx="2307851" cy="1438155"/>
          </a:xfrm>
          <a:prstGeom prst="rect">
            <a:avLst/>
          </a:prstGeom>
        </p:spPr>
      </p:pic>
    </p:spTree>
    <p:extLst>
      <p:ext uri="{BB962C8B-B14F-4D97-AF65-F5344CB8AC3E}">
        <p14:creationId xmlns:p14="http://schemas.microsoft.com/office/powerpoint/2010/main" val="32680705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52C9C-FDF7-48A5-CECB-660422192687}"/>
              </a:ext>
            </a:extLst>
          </p:cNvPr>
          <p:cNvSpPr>
            <a:spLocks noGrp="1"/>
          </p:cNvSpPr>
          <p:nvPr>
            <p:ph type="title"/>
          </p:nvPr>
        </p:nvSpPr>
        <p:spPr/>
        <p:txBody>
          <a:bodyPr/>
          <a:lstStyle/>
          <a:p>
            <a:r>
              <a:rPr lang="en-US" dirty="0"/>
              <a:t>Topic 1-2: model building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45CE75-DEC5-1831-E4AB-C4BE13053C16}"/>
                  </a:ext>
                </a:extLst>
              </p:cNvPr>
              <p:cNvSpPr>
                <a:spLocks noGrp="1"/>
              </p:cNvSpPr>
              <p:nvPr>
                <p:ph idx="1"/>
              </p:nvPr>
            </p:nvSpPr>
            <p:spPr/>
            <p:txBody>
              <a:bodyPr/>
              <a:lstStyle/>
              <a:p>
                <a:r>
                  <a:rPr lang="en-US" dirty="0"/>
                  <a:t>Topic 1:</a:t>
                </a:r>
              </a:p>
              <a:p>
                <a:pPr lvl="1"/>
                <a:r>
                  <a:rPr lang="en-US" dirty="0"/>
                  <a:t>First-order multivariate regression </a:t>
                </a:r>
              </a:p>
              <a:p>
                <a:pPr lvl="1"/>
                <a:r>
                  <a:rPr lang="en-US" dirty="0"/>
                  <a:t>ANOVA test </a:t>
                </a:r>
              </a:p>
              <a:p>
                <a:pPr lvl="1"/>
                <a:r>
                  <a:rPr lang="en-US" dirty="0"/>
                  <a:t>Model fit and prediction</a:t>
                </a:r>
              </a:p>
              <a:p>
                <a:r>
                  <a:rPr lang="en-US" dirty="0"/>
                  <a:t>Topic 2: </a:t>
                </a:r>
              </a:p>
              <a:p>
                <a:pPr lvl="1"/>
                <a:r>
                  <a:rPr lang="en-US" dirty="0"/>
                  <a:t>Interpretation of coefficients</a:t>
                </a:r>
              </a:p>
              <a:p>
                <a:pPr lvl="1"/>
                <a:r>
                  <a:rPr lang="en-US" dirty="0"/>
                  <a:t>Interaction terms (X1 </a:t>
                </a:r>
                <a14:m>
                  <m:oMath xmlns:m="http://schemas.openxmlformats.org/officeDocument/2006/math">
                    <m:r>
                      <a:rPr lang="en-US" i="1" smtClean="0">
                        <a:latin typeface="Cambria Math" panose="02040503050406030204" pitchFamily="18" charset="0"/>
                        <a:ea typeface="Cambria Math" panose="02040503050406030204" pitchFamily="18" charset="0"/>
                      </a:rPr>
                      <m:t>×</m:t>
                    </m:r>
                  </m:oMath>
                </a14:m>
                <a:r>
                  <a:rPr lang="en-US" dirty="0"/>
                  <a:t> X2)</a:t>
                </a:r>
              </a:p>
              <a:p>
                <a:pPr lvl="1"/>
                <a:r>
                  <a:rPr lang="en-US" dirty="0"/>
                  <a:t>Categorical data (dummy coding)</a:t>
                </a:r>
              </a:p>
              <a:p>
                <a:pPr lvl="1"/>
                <a:r>
                  <a:rPr lang="en-US" dirty="0"/>
                  <a:t>Second-order Multivariate regression</a:t>
                </a:r>
              </a:p>
              <a:p>
                <a:pPr lvl="1"/>
                <a:endParaRPr lang="en-US" dirty="0"/>
              </a:p>
            </p:txBody>
          </p:sp>
        </mc:Choice>
        <mc:Fallback xmlns="">
          <p:sp>
            <p:nvSpPr>
              <p:cNvPr id="3" name="Content Placeholder 2">
                <a:extLst>
                  <a:ext uri="{FF2B5EF4-FFF2-40B4-BE49-F238E27FC236}">
                    <a16:creationId xmlns:a16="http://schemas.microsoft.com/office/drawing/2014/main" id="{4B45CE75-DEC5-1831-E4AB-C4BE13053C16}"/>
                  </a:ext>
                </a:extLst>
              </p:cNvPr>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0431330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F3F54-33A4-1DC0-4CB4-A9D247B9AFC8}"/>
              </a:ext>
            </a:extLst>
          </p:cNvPr>
          <p:cNvSpPr>
            <a:spLocks noGrp="1"/>
          </p:cNvSpPr>
          <p:nvPr>
            <p:ph type="title"/>
          </p:nvPr>
        </p:nvSpPr>
        <p:spPr/>
        <p:txBody>
          <a:bodyPr/>
          <a:lstStyle/>
          <a:p>
            <a:r>
              <a:rPr lang="en-US" dirty="0"/>
              <a:t>Topic 3: model selection</a:t>
            </a:r>
          </a:p>
        </p:txBody>
      </p:sp>
      <p:sp>
        <p:nvSpPr>
          <p:cNvPr id="3" name="Content Placeholder 2">
            <a:extLst>
              <a:ext uri="{FF2B5EF4-FFF2-40B4-BE49-F238E27FC236}">
                <a16:creationId xmlns:a16="http://schemas.microsoft.com/office/drawing/2014/main" id="{4B453F9B-8DC1-A574-A498-1B79E6C436BD}"/>
              </a:ext>
            </a:extLst>
          </p:cNvPr>
          <p:cNvSpPr>
            <a:spLocks noGrp="1"/>
          </p:cNvSpPr>
          <p:nvPr>
            <p:ph idx="1"/>
          </p:nvPr>
        </p:nvSpPr>
        <p:spPr/>
        <p:txBody>
          <a:bodyPr>
            <a:normAutofit/>
          </a:bodyPr>
          <a:lstStyle/>
          <a:p>
            <a:r>
              <a:rPr lang="en-US" sz="1800" dirty="0"/>
              <a:t>Step-wise selection</a:t>
            </a:r>
          </a:p>
          <a:p>
            <a:r>
              <a:rPr lang="en-US" sz="1800" dirty="0"/>
              <a:t>Backward</a:t>
            </a:r>
          </a:p>
          <a:p>
            <a:r>
              <a:rPr lang="en-US" sz="1800" dirty="0"/>
              <a:t>Forward</a:t>
            </a:r>
          </a:p>
          <a:p>
            <a:r>
              <a:rPr lang="en-US" sz="1800" dirty="0"/>
              <a:t>Model evaluation metrics</a:t>
            </a:r>
          </a:p>
        </p:txBody>
      </p:sp>
      <p:pic>
        <p:nvPicPr>
          <p:cNvPr id="7" name="Picture 6">
            <a:extLst>
              <a:ext uri="{FF2B5EF4-FFF2-40B4-BE49-F238E27FC236}">
                <a16:creationId xmlns:a16="http://schemas.microsoft.com/office/drawing/2014/main" id="{FE2046D4-654C-72BF-7750-6A29426E84E6}"/>
              </a:ext>
            </a:extLst>
          </p:cNvPr>
          <p:cNvPicPr>
            <a:picLocks noChangeAspect="1"/>
          </p:cNvPicPr>
          <p:nvPr/>
        </p:nvPicPr>
        <p:blipFill>
          <a:blip r:embed="rId2"/>
          <a:stretch>
            <a:fillRect/>
          </a:stretch>
        </p:blipFill>
        <p:spPr>
          <a:xfrm>
            <a:off x="4222044" y="3657316"/>
            <a:ext cx="7787856" cy="3061830"/>
          </a:xfrm>
          <a:prstGeom prst="rect">
            <a:avLst/>
          </a:prstGeom>
        </p:spPr>
      </p:pic>
    </p:spTree>
    <p:extLst>
      <p:ext uri="{BB962C8B-B14F-4D97-AF65-F5344CB8AC3E}">
        <p14:creationId xmlns:p14="http://schemas.microsoft.com/office/powerpoint/2010/main" val="946840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0704E-8D56-CF48-EBEC-59E5409C46FA}"/>
              </a:ext>
            </a:extLst>
          </p:cNvPr>
          <p:cNvSpPr>
            <a:spLocks noGrp="1"/>
          </p:cNvSpPr>
          <p:nvPr>
            <p:ph type="title"/>
          </p:nvPr>
        </p:nvSpPr>
        <p:spPr/>
        <p:txBody>
          <a:bodyPr>
            <a:normAutofit/>
          </a:bodyPr>
          <a:lstStyle/>
          <a:p>
            <a:r>
              <a:rPr lang="en-US" sz="3200" dirty="0">
                <a:solidFill>
                  <a:srgbClr val="00008B"/>
                </a:solidFill>
                <a:latin typeface="Helvetica Neue"/>
              </a:rPr>
              <a:t>Topic 4: Model Diagnostic</a:t>
            </a:r>
          </a:p>
        </p:txBody>
      </p:sp>
      <p:sp>
        <p:nvSpPr>
          <p:cNvPr id="3" name="Content Placeholder 2">
            <a:extLst>
              <a:ext uri="{FF2B5EF4-FFF2-40B4-BE49-F238E27FC236}">
                <a16:creationId xmlns:a16="http://schemas.microsoft.com/office/drawing/2014/main" id="{DFE903FA-3B03-E3E9-9F65-FDED82433336}"/>
              </a:ext>
            </a:extLst>
          </p:cNvPr>
          <p:cNvSpPr>
            <a:spLocks noGrp="1"/>
          </p:cNvSpPr>
          <p:nvPr>
            <p:ph idx="1"/>
          </p:nvPr>
        </p:nvSpPr>
        <p:spPr>
          <a:xfrm>
            <a:off x="838200" y="1825624"/>
            <a:ext cx="10515600" cy="5032376"/>
          </a:xfrm>
        </p:spPr>
        <p:txBody>
          <a:bodyPr>
            <a:normAutofit fontScale="70000" lnSpcReduction="20000"/>
          </a:bodyPr>
          <a:lstStyle/>
          <a:p>
            <a:r>
              <a:rPr lang="en-US" sz="2400" dirty="0"/>
              <a:t>1. Linearity Assumption</a:t>
            </a:r>
          </a:p>
          <a:p>
            <a:pPr lvl="1"/>
            <a:r>
              <a:rPr lang="en-US" sz="1800" dirty="0"/>
              <a:t>The linear regression model assumes that there is a straight-line relationship between the predictors and the response. If the true relationship is far from linear, then virtually all of the conclusions that we draw from the fit are suspect. In addition, the prediction accuracy of the model can be significantly reduced. Residual plots are a useful graphical tool for identifying non-linearity.</a:t>
            </a:r>
          </a:p>
          <a:p>
            <a:r>
              <a:rPr lang="en-US" sz="2200" dirty="0"/>
              <a:t>2. Independence Assumption</a:t>
            </a:r>
          </a:p>
          <a:p>
            <a:pPr lvl="1"/>
            <a:r>
              <a:rPr lang="en-US" sz="1800" dirty="0"/>
              <a:t>An important assumption of the linear regression model is that the error terms, ϵ1,ϵ2,ϵ3,...,ϵn are uncorrelated (must be mutually independent). What does this mean? For instance, if the errors are uncorrelated, then the fact that ϵ</a:t>
            </a:r>
            <a:r>
              <a:rPr lang="en-US" sz="1800" dirty="0" err="1"/>
              <a:t>i</a:t>
            </a:r>
            <a:r>
              <a:rPr lang="en-US" sz="1800" dirty="0"/>
              <a:t> is positive provides little or no information about the sign of ϵi+1.</a:t>
            </a:r>
          </a:p>
          <a:p>
            <a:pPr lvl="1"/>
            <a:r>
              <a:rPr lang="en-US" sz="1800" dirty="0"/>
              <a:t>The assumption of independent errors is violated when successive errors are correlated. This typically occurs when the data for both dependent and independent variables are observed sequentially over a period of time-called time-series data</a:t>
            </a:r>
          </a:p>
          <a:p>
            <a:pPr lvl="1"/>
            <a:r>
              <a:rPr lang="en-US" sz="1800" dirty="0"/>
              <a:t>We can check displays of the regression residuals for evidence of patterns, trends or clumping, any of which would suggest a failure of independence. </a:t>
            </a:r>
          </a:p>
          <a:p>
            <a:r>
              <a:rPr lang="en-US" sz="2200" dirty="0"/>
              <a:t>3. Equal Variance Assumption</a:t>
            </a:r>
          </a:p>
          <a:p>
            <a:pPr lvl="1"/>
            <a:r>
              <a:rPr lang="en-US" sz="1800" dirty="0"/>
              <a:t>Another important assumption of the linear regression model is that the error terms have constant variance (homoscedasticity), Var(ϵ</a:t>
            </a:r>
            <a:r>
              <a:rPr lang="en-US" sz="1800" dirty="0" err="1"/>
              <a:t>i</a:t>
            </a:r>
            <a:r>
              <a:rPr lang="en-US" sz="1800" dirty="0"/>
              <a:t>)=σ2.</a:t>
            </a:r>
          </a:p>
          <a:p>
            <a:pPr lvl="1"/>
            <a:r>
              <a:rPr lang="en-US" sz="1400" b="1" i="0" dirty="0">
                <a:solidFill>
                  <a:srgbClr val="333333"/>
                </a:solidFill>
                <a:effectLst/>
                <a:latin typeface="Helvetica Neue"/>
              </a:rPr>
              <a:t>Breusch-Pagan test (H0: homo, Ha: hetero)</a:t>
            </a:r>
          </a:p>
          <a:p>
            <a:pPr lvl="1"/>
            <a:r>
              <a:rPr lang="en-US" sz="1400" b="1" i="0" dirty="0">
                <a:solidFill>
                  <a:srgbClr val="333333"/>
                </a:solidFill>
                <a:effectLst/>
                <a:latin typeface="Helvetica Neue"/>
              </a:rPr>
              <a:t>Bartlett’s test</a:t>
            </a:r>
          </a:p>
          <a:p>
            <a:r>
              <a:rPr lang="en-US" sz="2200" dirty="0"/>
              <a:t>4. Normality Assumption</a:t>
            </a:r>
          </a:p>
          <a:p>
            <a:pPr lvl="1"/>
            <a:r>
              <a:rPr lang="en-US" sz="1800" dirty="0"/>
              <a:t>The multiple linear regression analysis requires that the errors between observed and predicted values (i.e., the residuals of the regression) should be normally distributed. This assumption may be checked by looking at a histogram, a normal probability plot or a Q-Q-Plot.</a:t>
            </a:r>
          </a:p>
          <a:p>
            <a:pPr lvl="1"/>
            <a:r>
              <a:rPr lang="en-US" sz="1400" b="1" i="0" dirty="0">
                <a:solidFill>
                  <a:srgbClr val="333333"/>
                </a:solidFill>
                <a:effectLst/>
                <a:latin typeface="Helvetica Neue"/>
              </a:rPr>
              <a:t>Shapiro-Wilk normality test (H0: residuals follow normal distribution, Ha: residuals do not follow a normal distribution)</a:t>
            </a:r>
          </a:p>
          <a:p>
            <a:r>
              <a:rPr lang="en-US" sz="2200" dirty="0"/>
              <a:t>5. Multicollinearity</a:t>
            </a:r>
          </a:p>
          <a:p>
            <a:pPr lvl="1"/>
            <a:r>
              <a:rPr lang="en-US" sz="1800" dirty="0"/>
              <a:t>Often, two or more of the independent variables used in the model for E(Y) provide redundant information.</a:t>
            </a:r>
          </a:p>
          <a:p>
            <a:pPr lvl="1"/>
            <a:r>
              <a:rPr lang="en-US" sz="1800" b="1" dirty="0"/>
              <a:t>Variance Inflation Factor (VIF) (VIF&gt;2, exists multicollinearity, Otherwise, no )</a:t>
            </a:r>
          </a:p>
          <a:p>
            <a:r>
              <a:rPr lang="en-US" sz="2100" dirty="0"/>
              <a:t>6. Outlier (The Effect on Individual Cases)</a:t>
            </a:r>
          </a:p>
          <a:p>
            <a:pPr lvl="1"/>
            <a:r>
              <a:rPr lang="en-US" sz="1800" b="1" dirty="0"/>
              <a:t>Residual and leverage plot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9B4ABC9-BBB0-F60E-0CA1-42BD01E3C856}"/>
                  </a:ext>
                </a:extLst>
              </p:cNvPr>
              <p:cNvSpPr txBox="1"/>
              <p:nvPr/>
            </p:nvSpPr>
            <p:spPr>
              <a:xfrm>
                <a:off x="5926665" y="407659"/>
                <a:ext cx="2398922" cy="658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𝑉𝐼𝑃</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𝐽</m:t>
                              </m:r>
                            </m:sub>
                          </m:sSub>
                        </m:e>
                      </m:d>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1 − </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𝑅</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𝑗</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rPr>
                                    <m:t>−</m:t>
                                  </m:r>
                                  <m:r>
                                    <a:rPr lang="en-US" b="0" i="1" smtClean="0">
                                      <a:latin typeface="Cambria Math" panose="02040503050406030204" pitchFamily="18" charset="0"/>
                                    </a:rPr>
                                    <m:t>𝑗</m:t>
                                  </m:r>
                                </m:sub>
                              </m:sSub>
                            </m:sub>
                            <m:sup>
                              <m:r>
                                <a:rPr lang="en-US" b="0" i="1" smtClean="0">
                                  <a:latin typeface="Cambria Math" panose="02040503050406030204" pitchFamily="18" charset="0"/>
                                </a:rPr>
                                <m:t>2</m:t>
                              </m:r>
                            </m:sup>
                          </m:sSubSup>
                        </m:den>
                      </m:f>
                    </m:oMath>
                  </m:oMathPara>
                </a14:m>
                <a:endParaRPr lang="en-US" dirty="0"/>
              </a:p>
            </p:txBody>
          </p:sp>
        </mc:Choice>
        <mc:Fallback xmlns="">
          <p:sp>
            <p:nvSpPr>
              <p:cNvPr id="9" name="TextBox 8">
                <a:extLst>
                  <a:ext uri="{FF2B5EF4-FFF2-40B4-BE49-F238E27FC236}">
                    <a16:creationId xmlns:a16="http://schemas.microsoft.com/office/drawing/2014/main" id="{89B4ABC9-BBB0-F60E-0CA1-42BD01E3C856}"/>
                  </a:ext>
                </a:extLst>
              </p:cNvPr>
              <p:cNvSpPr txBox="1">
                <a:spLocks noRot="1" noChangeAspect="1" noMove="1" noResize="1" noEditPoints="1" noAdjustHandles="1" noChangeArrowheads="1" noChangeShapeType="1" noTextEdit="1"/>
              </p:cNvSpPr>
              <p:nvPr/>
            </p:nvSpPr>
            <p:spPr>
              <a:xfrm>
                <a:off x="5926665" y="407659"/>
                <a:ext cx="2398922" cy="658706"/>
              </a:xfrm>
              <a:prstGeom prst="rect">
                <a:avLst/>
              </a:prstGeom>
              <a:blipFill>
                <a:blip r:embed="rId3"/>
                <a:stretch>
                  <a:fillRect/>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8998E23F-D48C-5D97-F3FF-05EB62FD42D6}"/>
              </a:ext>
            </a:extLst>
          </p:cNvPr>
          <p:cNvPicPr>
            <a:picLocks noChangeAspect="1"/>
          </p:cNvPicPr>
          <p:nvPr/>
        </p:nvPicPr>
        <p:blipFill>
          <a:blip r:embed="rId4"/>
          <a:stretch>
            <a:fillRect/>
          </a:stretch>
        </p:blipFill>
        <p:spPr>
          <a:xfrm>
            <a:off x="5926665" y="1133833"/>
            <a:ext cx="6155237" cy="556855"/>
          </a:xfrm>
          <a:prstGeom prst="rect">
            <a:avLst/>
          </a:prstGeom>
        </p:spPr>
      </p:pic>
    </p:spTree>
    <p:extLst>
      <p:ext uri="{BB962C8B-B14F-4D97-AF65-F5344CB8AC3E}">
        <p14:creationId xmlns:p14="http://schemas.microsoft.com/office/powerpoint/2010/main" val="40922420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AA19E7-69CA-9690-1E03-7BC4D88CBCA0}"/>
              </a:ext>
            </a:extLst>
          </p:cNvPr>
          <p:cNvSpPr>
            <a:spLocks noGrp="1"/>
          </p:cNvSpPr>
          <p:nvPr>
            <p:ph type="title"/>
          </p:nvPr>
        </p:nvSpPr>
        <p:spPr/>
        <p:txBody>
          <a:bodyPr/>
          <a:lstStyle/>
          <a:p>
            <a:r>
              <a:rPr lang="en-US" dirty="0"/>
              <a:t>Hypothesis tests</a:t>
            </a:r>
          </a:p>
        </p:txBody>
      </p:sp>
      <p:sp>
        <p:nvSpPr>
          <p:cNvPr id="3" name="Content Placeholder 2">
            <a:extLst>
              <a:ext uri="{FF2B5EF4-FFF2-40B4-BE49-F238E27FC236}">
                <a16:creationId xmlns:a16="http://schemas.microsoft.com/office/drawing/2014/main" id="{D689D0A1-5FBD-ACF4-1A69-08D0CDACFC97}"/>
              </a:ext>
            </a:extLst>
          </p:cNvPr>
          <p:cNvSpPr>
            <a:spLocks noGrp="1"/>
          </p:cNvSpPr>
          <p:nvPr>
            <p:ph idx="1"/>
          </p:nvPr>
        </p:nvSpPr>
        <p:spPr>
          <a:xfrm>
            <a:off x="838200" y="1825625"/>
            <a:ext cx="10515600" cy="4351338"/>
          </a:xfrm>
        </p:spPr>
        <p:txBody>
          <a:bodyPr/>
          <a:lstStyle/>
          <a:p>
            <a:r>
              <a:rPr lang="en-US" sz="2000" dirty="0"/>
              <a:t>Random variable: a variable depends on random events. It is a mapping or a function from possible outcomes in a sample space (H/T) to a measurable space (-1/1). </a:t>
            </a:r>
          </a:p>
          <a:p>
            <a:r>
              <a:rPr lang="en-US" sz="2000" dirty="0"/>
              <a:t>Central limited theory: when independent random variables are summed up, their properly standardized sum (sum-E(sum))/D(sum) tends toward a standardized normal distribution even if the original variables themselves are not normally distributed.</a:t>
            </a:r>
          </a:p>
          <a:p>
            <a:r>
              <a:rPr lang="en-US" sz="2000" dirty="0"/>
              <a:t>Large number law: the </a:t>
            </a:r>
            <a:r>
              <a:rPr lang="en-CA" sz="2000" b="0" i="0" dirty="0">
                <a:solidFill>
                  <a:srgbClr val="292929"/>
                </a:solidFill>
                <a:effectLst/>
                <a:latin typeface="charter"/>
              </a:rPr>
              <a:t>number of trials increases, and the average of the result will become closer to the expected value.</a:t>
            </a:r>
            <a:endParaRPr lang="en-US" sz="2000" dirty="0"/>
          </a:p>
          <a:p>
            <a:r>
              <a:rPr lang="en-CA" sz="2000" b="0" i="0" dirty="0">
                <a:solidFill>
                  <a:srgbClr val="292929"/>
                </a:solidFill>
                <a:effectLst/>
                <a:latin typeface="charter"/>
              </a:rPr>
              <a:t>Power is the probability that the test rejects the null hypothesis given that the alternative hypothesis is true.</a:t>
            </a:r>
          </a:p>
          <a:p>
            <a:pPr lvl="1"/>
            <a:r>
              <a:rPr lang="en-CA" sz="1600" dirty="0">
                <a:solidFill>
                  <a:srgbClr val="292929"/>
                </a:solidFill>
                <a:latin typeface="charter"/>
              </a:rPr>
              <a:t>Power is fixed, effect size is fixed, how many samples do we need?</a:t>
            </a:r>
          </a:p>
          <a:p>
            <a:pPr lvl="1"/>
            <a:r>
              <a:rPr lang="en-CA" sz="1600" dirty="0" err="1">
                <a:solidFill>
                  <a:srgbClr val="292929"/>
                </a:solidFill>
                <a:latin typeface="charter"/>
              </a:rPr>
              <a:t>Libeary</a:t>
            </a:r>
            <a:r>
              <a:rPr lang="en-CA" sz="1600" dirty="0">
                <a:solidFill>
                  <a:srgbClr val="292929"/>
                </a:solidFill>
                <a:latin typeface="charter"/>
              </a:rPr>
              <a:t>(</a:t>
            </a:r>
            <a:r>
              <a:rPr lang="en-CA" sz="1600" dirty="0" err="1">
                <a:solidFill>
                  <a:srgbClr val="292929"/>
                </a:solidFill>
                <a:latin typeface="charter"/>
              </a:rPr>
              <a:t>pwr</a:t>
            </a:r>
            <a:r>
              <a:rPr lang="en-CA" sz="1600" dirty="0">
                <a:solidFill>
                  <a:srgbClr val="292929"/>
                </a:solidFill>
                <a:latin typeface="charter"/>
              </a:rPr>
              <a:t>), d&lt;-(mu-c)/sigma, </a:t>
            </a:r>
            <a:r>
              <a:rPr lang="en-CA" sz="1600" dirty="0" err="1">
                <a:solidFill>
                  <a:srgbClr val="292929"/>
                </a:solidFill>
                <a:latin typeface="charter"/>
              </a:rPr>
              <a:t>pwr.norm.test</a:t>
            </a:r>
            <a:r>
              <a:rPr lang="en-CA" sz="1600" dirty="0">
                <a:solidFill>
                  <a:srgbClr val="292929"/>
                </a:solidFill>
                <a:latin typeface="charter"/>
              </a:rPr>
              <a:t>(d=d, power=0.8, </a:t>
            </a:r>
            <a:r>
              <a:rPr lang="en-CA" sz="1600" dirty="0" err="1">
                <a:solidFill>
                  <a:srgbClr val="292929"/>
                </a:solidFill>
                <a:latin typeface="charter"/>
              </a:rPr>
              <a:t>sig.level</a:t>
            </a:r>
            <a:r>
              <a:rPr lang="en-CA" sz="1600" dirty="0">
                <a:solidFill>
                  <a:srgbClr val="292929"/>
                </a:solidFill>
                <a:latin typeface="charter"/>
              </a:rPr>
              <a:t>=0.05, alternative="greater")  VS </a:t>
            </a:r>
            <a:r>
              <a:rPr lang="en-US" sz="1800" dirty="0" err="1">
                <a:solidFill>
                  <a:srgbClr val="0000FF"/>
                </a:solidFill>
              </a:rPr>
              <a:t>power.t.test</a:t>
            </a:r>
            <a:r>
              <a:rPr lang="en-US" sz="1800" dirty="0">
                <a:solidFill>
                  <a:srgbClr val="0000FF"/>
                </a:solidFill>
              </a:rPr>
              <a:t>(delta=2, </a:t>
            </a:r>
            <a:r>
              <a:rPr lang="en-US" sz="1800" dirty="0" err="1">
                <a:solidFill>
                  <a:srgbClr val="0000FF"/>
                </a:solidFill>
              </a:rPr>
              <a:t>sd</a:t>
            </a:r>
            <a:r>
              <a:rPr lang="en-US" sz="1800" dirty="0">
                <a:solidFill>
                  <a:srgbClr val="0000FF"/>
                </a:solidFill>
              </a:rPr>
              <a:t>=1, </a:t>
            </a:r>
            <a:r>
              <a:rPr lang="en-US" sz="1800" dirty="0" err="1">
                <a:solidFill>
                  <a:srgbClr val="0000FF"/>
                </a:solidFill>
              </a:rPr>
              <a:t>sig.level</a:t>
            </a:r>
            <a:r>
              <a:rPr lang="en-US" sz="1800" dirty="0">
                <a:solidFill>
                  <a:srgbClr val="0000FF"/>
                </a:solidFill>
              </a:rPr>
              <a:t>=0.05, power = 0.8, alternative="</a:t>
            </a:r>
            <a:r>
              <a:rPr lang="en-US" sz="1800" dirty="0" err="1">
                <a:solidFill>
                  <a:srgbClr val="0000FF"/>
                </a:solidFill>
              </a:rPr>
              <a:t>one.sided</a:t>
            </a:r>
            <a:r>
              <a:rPr lang="en-US" sz="1800" dirty="0">
                <a:solidFill>
                  <a:srgbClr val="0000FF"/>
                </a:solidFill>
              </a:rPr>
              <a:t>")</a:t>
            </a:r>
            <a:r>
              <a:rPr lang="en-CA" sz="1600" b="0" i="0" dirty="0">
                <a:solidFill>
                  <a:srgbClr val="292929"/>
                </a:solidFill>
                <a:effectLst/>
                <a:latin typeface="charter"/>
              </a:rPr>
              <a:t>	</a:t>
            </a:r>
          </a:p>
          <a:p>
            <a:pPr lvl="1"/>
            <a:endParaRPr lang="en-CA" sz="1600" b="0" i="0" dirty="0">
              <a:solidFill>
                <a:srgbClr val="292929"/>
              </a:solidFill>
              <a:effectLst/>
              <a:latin typeface="charter"/>
            </a:endParaRPr>
          </a:p>
          <a:p>
            <a:endParaRPr lang="en-US" sz="2800" dirty="0"/>
          </a:p>
          <a:p>
            <a:endParaRPr lang="en-US" dirty="0"/>
          </a:p>
        </p:txBody>
      </p:sp>
      <p:pic>
        <p:nvPicPr>
          <p:cNvPr id="4" name="Picture 3">
            <a:extLst>
              <a:ext uri="{FF2B5EF4-FFF2-40B4-BE49-F238E27FC236}">
                <a16:creationId xmlns:a16="http://schemas.microsoft.com/office/drawing/2014/main" id="{DA2856A1-846C-4542-C67B-46CC161176F5}"/>
              </a:ext>
            </a:extLst>
          </p:cNvPr>
          <p:cNvPicPr>
            <a:picLocks noChangeAspect="1"/>
          </p:cNvPicPr>
          <p:nvPr/>
        </p:nvPicPr>
        <p:blipFill>
          <a:blip r:embed="rId2"/>
          <a:stretch>
            <a:fillRect/>
          </a:stretch>
        </p:blipFill>
        <p:spPr>
          <a:xfrm>
            <a:off x="8201329" y="30969"/>
            <a:ext cx="3990671" cy="1794656"/>
          </a:xfrm>
          <a:prstGeom prst="rect">
            <a:avLst/>
          </a:prstGeom>
        </p:spPr>
      </p:pic>
    </p:spTree>
    <p:extLst>
      <p:ext uri="{BB962C8B-B14F-4D97-AF65-F5344CB8AC3E}">
        <p14:creationId xmlns:p14="http://schemas.microsoft.com/office/powerpoint/2010/main" val="3325066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996E-8971-3F3E-694A-A52D229D4FA5}"/>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2F884BB3-E2AB-15F2-B6B8-EE5E69E63C2D}"/>
              </a:ext>
            </a:extLst>
          </p:cNvPr>
          <p:cNvSpPr>
            <a:spLocks noGrp="1"/>
          </p:cNvSpPr>
          <p:nvPr>
            <p:ph idx="1"/>
          </p:nvPr>
        </p:nvSpPr>
        <p:spPr>
          <a:xfrm>
            <a:off x="838200" y="1825625"/>
            <a:ext cx="8193232" cy="4351338"/>
          </a:xfrm>
        </p:spPr>
        <p:txBody>
          <a:bodyPr>
            <a:normAutofit/>
          </a:bodyPr>
          <a:lstStyle/>
          <a:p>
            <a:r>
              <a:rPr lang="en-US" sz="1800" dirty="0"/>
              <a:t>Measurement of precision</a:t>
            </a:r>
          </a:p>
          <a:p>
            <a:r>
              <a:rPr lang="en-US" sz="1800" dirty="0"/>
              <a:t>The confidence interval is based on the observations from a sample, and hence differs from sample to sample. The likelihood that the parameter will be in the interval is called the confidence level, and the end points of the confidence interval are referred to as confidence limits.</a:t>
            </a:r>
          </a:p>
          <a:p>
            <a:r>
              <a:rPr lang="en-US" sz="1800" dirty="0"/>
              <a:t>The calculated interval has fixed endpoints, where μ might be in between (or not). Thus this event has probability either 0 or 1. We cannot say: "with probability (1 − α), the parameter μ lies in the confidence interval." We only know that by repetition in 100(1 − α) % of the cases, μ will be in the calculated interval. In 100α % of the cases, however, it does not. And unfortunately we do not know in which of the cases this happens. That is why we say: "with confidence level 100(1 − α) %, μ lies in the confidence interval.“</a:t>
            </a:r>
          </a:p>
          <a:p>
            <a:r>
              <a:rPr lang="en-US" sz="1800" dirty="0"/>
              <a:t>The figure on the right shows 50 realizations of a confidence interval [can be long or short] for a given population mean μ. 95% confidence interval for mu requires 100 realizations, 95 realizations CI contains true mu and 5 not. </a:t>
            </a:r>
          </a:p>
        </p:txBody>
      </p:sp>
      <p:pic>
        <p:nvPicPr>
          <p:cNvPr id="1026" name="Picture 2">
            <a:extLst>
              <a:ext uri="{FF2B5EF4-FFF2-40B4-BE49-F238E27FC236}">
                <a16:creationId xmlns:a16="http://schemas.microsoft.com/office/drawing/2014/main" id="{07ECFA26-5D02-5DFE-6D26-D3602A3B3F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31432" y="4848659"/>
            <a:ext cx="2857500" cy="117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10905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BF63E1-2086-B3D8-3E37-DFDB291F2A58}"/>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2801F297-0A68-5437-DDBD-E4FECC6A980D}"/>
              </a:ext>
            </a:extLst>
          </p:cNvPr>
          <p:cNvPicPr>
            <a:picLocks noGrp="1" noChangeAspect="1"/>
          </p:cNvPicPr>
          <p:nvPr>
            <p:ph idx="1"/>
          </p:nvPr>
        </p:nvPicPr>
        <p:blipFill>
          <a:blip r:embed="rId2"/>
          <a:stretch>
            <a:fillRect/>
          </a:stretch>
        </p:blipFill>
        <p:spPr>
          <a:xfrm>
            <a:off x="341230" y="2140452"/>
            <a:ext cx="5624047" cy="4054191"/>
          </a:xfrm>
        </p:spPr>
      </p:pic>
      <p:pic>
        <p:nvPicPr>
          <p:cNvPr id="7" name="Picture 6">
            <a:extLst>
              <a:ext uri="{FF2B5EF4-FFF2-40B4-BE49-F238E27FC236}">
                <a16:creationId xmlns:a16="http://schemas.microsoft.com/office/drawing/2014/main" id="{8B9D434D-9A48-98E9-976E-54E745083DF2}"/>
              </a:ext>
            </a:extLst>
          </p:cNvPr>
          <p:cNvPicPr>
            <a:picLocks noChangeAspect="1"/>
          </p:cNvPicPr>
          <p:nvPr/>
        </p:nvPicPr>
        <p:blipFill>
          <a:blip r:embed="rId3"/>
          <a:stretch>
            <a:fillRect/>
          </a:stretch>
        </p:blipFill>
        <p:spPr>
          <a:xfrm>
            <a:off x="6096000" y="2140452"/>
            <a:ext cx="5846060" cy="4054191"/>
          </a:xfrm>
          <a:prstGeom prst="rect">
            <a:avLst/>
          </a:prstGeom>
        </p:spPr>
      </p:pic>
    </p:spTree>
    <p:extLst>
      <p:ext uri="{BB962C8B-B14F-4D97-AF65-F5344CB8AC3E}">
        <p14:creationId xmlns:p14="http://schemas.microsoft.com/office/powerpoint/2010/main" val="25662722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B482-EAB6-918B-0698-B67310E229D8}"/>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B3715ECC-AFD3-9121-E45D-A0E9EC23A788}"/>
              </a:ext>
            </a:extLst>
          </p:cNvPr>
          <p:cNvSpPr>
            <a:spLocks noGrp="1"/>
          </p:cNvSpPr>
          <p:nvPr>
            <p:ph idx="1"/>
          </p:nvPr>
        </p:nvSpPr>
        <p:spPr>
          <a:xfrm>
            <a:off x="368025" y="1340427"/>
            <a:ext cx="8082351" cy="2612608"/>
          </a:xfrm>
        </p:spPr>
        <p:txBody>
          <a:bodyPr>
            <a:normAutofit/>
          </a:bodyPr>
          <a:lstStyle/>
          <a:p>
            <a:r>
              <a:rPr lang="en-US" sz="1800" dirty="0"/>
              <a:t>Strictly speaking, a </a:t>
            </a:r>
            <a:r>
              <a:rPr lang="en-US" sz="1800" b="1" dirty="0"/>
              <a:t>95% confidence interval </a:t>
            </a:r>
            <a:r>
              <a:rPr lang="en-US" sz="1800" dirty="0"/>
              <a:t>means that if we were to take 100 different samples and compute a 95% confidence interval for each sample, then approximately 95 of the 100 confidence intervals will contain the true mean value (μ).</a:t>
            </a:r>
          </a:p>
          <a:p>
            <a:r>
              <a:rPr lang="en-US" sz="1600" dirty="0">
                <a:hlinkClick r:id="rId3"/>
              </a:rPr>
              <a:t>https://www.geeksforgeeks.org/how-to-find-confidence-intervals-in-r/</a:t>
            </a:r>
            <a:r>
              <a:rPr lang="en-US" sz="1600" dirty="0"/>
              <a:t> </a:t>
            </a:r>
          </a:p>
          <a:p>
            <a:endParaRPr lang="en-US" sz="1600" dirty="0"/>
          </a:p>
        </p:txBody>
      </p:sp>
      <p:grpSp>
        <p:nvGrpSpPr>
          <p:cNvPr id="10" name="Group 9">
            <a:extLst>
              <a:ext uri="{FF2B5EF4-FFF2-40B4-BE49-F238E27FC236}">
                <a16:creationId xmlns:a16="http://schemas.microsoft.com/office/drawing/2014/main" id="{291D5AF9-AF4B-BE6D-97C3-8686B53CC1D6}"/>
              </a:ext>
            </a:extLst>
          </p:cNvPr>
          <p:cNvGrpSpPr/>
          <p:nvPr/>
        </p:nvGrpSpPr>
        <p:grpSpPr>
          <a:xfrm>
            <a:off x="8352053" y="1145313"/>
            <a:ext cx="4052585" cy="2729064"/>
            <a:chOff x="7516311" y="4118418"/>
            <a:chExt cx="4052585" cy="2729064"/>
          </a:xfrm>
        </p:grpSpPr>
        <p:pic>
          <p:nvPicPr>
            <p:cNvPr id="5" name="Picture 4">
              <a:extLst>
                <a:ext uri="{FF2B5EF4-FFF2-40B4-BE49-F238E27FC236}">
                  <a16:creationId xmlns:a16="http://schemas.microsoft.com/office/drawing/2014/main" id="{35888A8B-1E0E-85D2-D63C-76917AA9087E}"/>
                </a:ext>
              </a:extLst>
            </p:cNvPr>
            <p:cNvPicPr>
              <a:picLocks noChangeAspect="1"/>
            </p:cNvPicPr>
            <p:nvPr/>
          </p:nvPicPr>
          <p:blipFill>
            <a:blip r:embed="rId4"/>
            <a:stretch>
              <a:fillRect/>
            </a:stretch>
          </p:blipFill>
          <p:spPr>
            <a:xfrm>
              <a:off x="7639228" y="4603232"/>
              <a:ext cx="3349005" cy="2244250"/>
            </a:xfrm>
            <a:prstGeom prst="rect">
              <a:avLst/>
            </a:prstGeom>
          </p:spPr>
        </p:pic>
        <p:sp>
          <p:nvSpPr>
            <p:cNvPr id="9" name="TextBox 8">
              <a:extLst>
                <a:ext uri="{FF2B5EF4-FFF2-40B4-BE49-F238E27FC236}">
                  <a16:creationId xmlns:a16="http://schemas.microsoft.com/office/drawing/2014/main" id="{E2A4B300-6CEF-52A3-FF97-34557F5CF7BD}"/>
                </a:ext>
              </a:extLst>
            </p:cNvPr>
            <p:cNvSpPr txBox="1"/>
            <p:nvPr/>
          </p:nvSpPr>
          <p:spPr>
            <a:xfrm>
              <a:off x="7516311" y="4118418"/>
              <a:ext cx="4052585" cy="461665"/>
            </a:xfrm>
            <a:prstGeom prst="rect">
              <a:avLst/>
            </a:prstGeom>
            <a:noFill/>
          </p:spPr>
          <p:txBody>
            <a:bodyPr wrap="square">
              <a:spAutoFit/>
            </a:bodyPr>
            <a:lstStyle/>
            <a:p>
              <a:pPr algn="l"/>
              <a:r>
                <a:rPr lang="en-US" sz="1200" b="1" i="0" dirty="0">
                  <a:solidFill>
                    <a:srgbClr val="000000"/>
                  </a:solidFill>
                  <a:effectLst/>
                  <a:latin typeface="Arial" panose="020B0604020202020204" pitchFamily="34" charset="0"/>
                </a:rPr>
                <a:t>Confidence Intervals for One Sample: Continuous Outcome, s is a standard division from one sample</a:t>
              </a:r>
            </a:p>
          </p:txBody>
        </p:sp>
      </p:grpSp>
      <p:pic>
        <p:nvPicPr>
          <p:cNvPr id="12" name="Picture 11">
            <a:extLst>
              <a:ext uri="{FF2B5EF4-FFF2-40B4-BE49-F238E27FC236}">
                <a16:creationId xmlns:a16="http://schemas.microsoft.com/office/drawing/2014/main" id="{AD3AF701-4A28-1625-747F-4B81BE61F872}"/>
              </a:ext>
            </a:extLst>
          </p:cNvPr>
          <p:cNvPicPr>
            <a:picLocks noChangeAspect="1"/>
          </p:cNvPicPr>
          <p:nvPr/>
        </p:nvPicPr>
        <p:blipFill>
          <a:blip r:embed="rId5"/>
          <a:stretch>
            <a:fillRect/>
          </a:stretch>
        </p:blipFill>
        <p:spPr>
          <a:xfrm>
            <a:off x="73113" y="4020429"/>
            <a:ext cx="6214107" cy="2443130"/>
          </a:xfrm>
          <a:prstGeom prst="rect">
            <a:avLst/>
          </a:prstGeom>
        </p:spPr>
      </p:pic>
      <p:pic>
        <p:nvPicPr>
          <p:cNvPr id="7" name="Picture 6">
            <a:extLst>
              <a:ext uri="{FF2B5EF4-FFF2-40B4-BE49-F238E27FC236}">
                <a16:creationId xmlns:a16="http://schemas.microsoft.com/office/drawing/2014/main" id="{A0D15E2B-ABD8-7F61-840C-7414CE91576A}"/>
              </a:ext>
            </a:extLst>
          </p:cNvPr>
          <p:cNvPicPr>
            <a:picLocks noChangeAspect="1"/>
          </p:cNvPicPr>
          <p:nvPr/>
        </p:nvPicPr>
        <p:blipFill>
          <a:blip r:embed="rId6"/>
          <a:stretch>
            <a:fillRect/>
          </a:stretch>
        </p:blipFill>
        <p:spPr>
          <a:xfrm>
            <a:off x="6335945" y="4041210"/>
            <a:ext cx="5787342" cy="2443131"/>
          </a:xfrm>
          <a:prstGeom prst="rect">
            <a:avLst/>
          </a:prstGeom>
        </p:spPr>
      </p:pic>
      <p:pic>
        <p:nvPicPr>
          <p:cNvPr id="6" name="Picture 5">
            <a:extLst>
              <a:ext uri="{FF2B5EF4-FFF2-40B4-BE49-F238E27FC236}">
                <a16:creationId xmlns:a16="http://schemas.microsoft.com/office/drawing/2014/main" id="{22EA8F3A-AB2D-A9C8-E5AB-4A5368CC08BE}"/>
              </a:ext>
            </a:extLst>
          </p:cNvPr>
          <p:cNvPicPr>
            <a:picLocks noChangeAspect="1"/>
          </p:cNvPicPr>
          <p:nvPr/>
        </p:nvPicPr>
        <p:blipFill>
          <a:blip r:embed="rId7"/>
          <a:stretch>
            <a:fillRect/>
          </a:stretch>
        </p:blipFill>
        <p:spPr>
          <a:xfrm>
            <a:off x="656777" y="3045887"/>
            <a:ext cx="6348010" cy="403895"/>
          </a:xfrm>
          <a:prstGeom prst="rect">
            <a:avLst/>
          </a:prstGeom>
          <a:ln>
            <a:solidFill>
              <a:schemeClr val="tx1"/>
            </a:solidFill>
          </a:ln>
        </p:spPr>
      </p:pic>
    </p:spTree>
    <p:extLst>
      <p:ext uri="{BB962C8B-B14F-4D97-AF65-F5344CB8AC3E}">
        <p14:creationId xmlns:p14="http://schemas.microsoft.com/office/powerpoint/2010/main" val="33818174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69100-93FE-22F0-E8D6-4854ED49CDB4}"/>
              </a:ext>
            </a:extLst>
          </p:cNvPr>
          <p:cNvSpPr>
            <a:spLocks noGrp="1"/>
          </p:cNvSpPr>
          <p:nvPr>
            <p:ph type="title"/>
          </p:nvPr>
        </p:nvSpPr>
        <p:spPr/>
        <p:txBody>
          <a:bodyPr/>
          <a:lstStyle/>
          <a:p>
            <a:r>
              <a:rPr lang="en-US" dirty="0"/>
              <a:t>Model build</a:t>
            </a:r>
          </a:p>
        </p:txBody>
      </p:sp>
      <p:sp>
        <p:nvSpPr>
          <p:cNvPr id="3" name="Content Placeholder 2">
            <a:extLst>
              <a:ext uri="{FF2B5EF4-FFF2-40B4-BE49-F238E27FC236}">
                <a16:creationId xmlns:a16="http://schemas.microsoft.com/office/drawing/2014/main" id="{BBA16E6D-A906-2041-FD97-869A96385A95}"/>
              </a:ext>
            </a:extLst>
          </p:cNvPr>
          <p:cNvSpPr>
            <a:spLocks noGrp="1"/>
          </p:cNvSpPr>
          <p:nvPr>
            <p:ph idx="1"/>
          </p:nvPr>
        </p:nvSpPr>
        <p:spPr/>
        <p:txBody>
          <a:bodyPr/>
          <a:lstStyle/>
          <a:p>
            <a:r>
              <a:rPr lang="en-US" dirty="0"/>
              <a:t>T-test: summary(</a:t>
            </a:r>
            <a:r>
              <a:rPr lang="en-US" dirty="0" err="1"/>
              <a:t>lm</a:t>
            </a:r>
            <a:r>
              <a:rPr lang="en-US" dirty="0"/>
              <a:t>(y~x1+x2+x3))</a:t>
            </a:r>
          </a:p>
          <a:p>
            <a:r>
              <a:rPr lang="en-US" dirty="0"/>
              <a:t>F-test: </a:t>
            </a:r>
            <a:r>
              <a:rPr lang="en-US" dirty="0" err="1"/>
              <a:t>annova</a:t>
            </a:r>
            <a:r>
              <a:rPr lang="en-US" dirty="0"/>
              <a:t> (</a:t>
            </a:r>
            <a:r>
              <a:rPr lang="en-US" dirty="0" err="1"/>
              <a:t>reduced_model</a:t>
            </a:r>
            <a:r>
              <a:rPr lang="en-US" dirty="0"/>
              <a:t>, </a:t>
            </a:r>
            <a:r>
              <a:rPr lang="en-US" dirty="0" err="1"/>
              <a:t>full_model</a:t>
            </a:r>
            <a:r>
              <a:rPr lang="en-US" dirty="0"/>
              <a:t>)</a:t>
            </a:r>
          </a:p>
          <a:p>
            <a:r>
              <a:rPr lang="en-US" dirty="0"/>
              <a:t>Process:</a:t>
            </a:r>
          </a:p>
          <a:p>
            <a:pPr lvl="1"/>
            <a:r>
              <a:rPr lang="en-US" dirty="0"/>
              <a:t>1. start with the Full model</a:t>
            </a:r>
          </a:p>
          <a:p>
            <a:pPr lvl="1"/>
            <a:r>
              <a:rPr lang="en-US" dirty="0"/>
              <a:t>2. Remove any predictors whose coefficients are not significant in the t-test</a:t>
            </a:r>
          </a:p>
          <a:p>
            <a:pPr lvl="1"/>
            <a:r>
              <a:rPr lang="en-US" dirty="0"/>
              <a:t>3. Use partial F test to confirm </a:t>
            </a:r>
          </a:p>
          <a:p>
            <a:pPr lvl="1"/>
            <a:r>
              <a:rPr lang="en-US" dirty="0"/>
              <a:t>4. Try a smaller model (remove another variables that you think might be marginal)</a:t>
            </a:r>
          </a:p>
          <a:p>
            <a:pPr lvl="1"/>
            <a:r>
              <a:rPr lang="en-US" dirty="0"/>
              <a:t>5. Use partial F to confirm against the full model</a:t>
            </a:r>
          </a:p>
        </p:txBody>
      </p:sp>
    </p:spTree>
    <p:extLst>
      <p:ext uri="{BB962C8B-B14F-4D97-AF65-F5344CB8AC3E}">
        <p14:creationId xmlns:p14="http://schemas.microsoft.com/office/powerpoint/2010/main" val="6274667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6B0CF-906E-177F-F392-8F9719D8D47F}"/>
              </a:ext>
            </a:extLst>
          </p:cNvPr>
          <p:cNvSpPr>
            <a:spLocks noGrp="1"/>
          </p:cNvSpPr>
          <p:nvPr>
            <p:ph type="title"/>
          </p:nvPr>
        </p:nvSpPr>
        <p:spPr/>
        <p:txBody>
          <a:bodyPr/>
          <a:lstStyle/>
          <a:p>
            <a:r>
              <a:rPr lang="en-US" dirty="0"/>
              <a:t>T-test</a:t>
            </a:r>
          </a:p>
        </p:txBody>
      </p:sp>
      <p:sp>
        <p:nvSpPr>
          <p:cNvPr id="3" name="Content Placeholder 2">
            <a:extLst>
              <a:ext uri="{FF2B5EF4-FFF2-40B4-BE49-F238E27FC236}">
                <a16:creationId xmlns:a16="http://schemas.microsoft.com/office/drawing/2014/main" id="{890B0C2E-76E3-B910-211F-F42C954351C0}"/>
              </a:ext>
            </a:extLst>
          </p:cNvPr>
          <p:cNvSpPr>
            <a:spLocks noGrp="1"/>
          </p:cNvSpPr>
          <p:nvPr>
            <p:ph idx="1"/>
          </p:nvPr>
        </p:nvSpPr>
        <p:spPr/>
        <p:txBody>
          <a:bodyPr>
            <a:normAutofit/>
          </a:bodyPr>
          <a:lstStyle/>
          <a:p>
            <a:r>
              <a:rPr lang="en-US" sz="1800" dirty="0"/>
              <a:t>Two sample t-test, test whether two populations means equal or not. </a:t>
            </a:r>
          </a:p>
        </p:txBody>
      </p:sp>
      <p:pic>
        <p:nvPicPr>
          <p:cNvPr id="4" name="Content Placeholder 4">
            <a:extLst>
              <a:ext uri="{FF2B5EF4-FFF2-40B4-BE49-F238E27FC236}">
                <a16:creationId xmlns:a16="http://schemas.microsoft.com/office/drawing/2014/main" id="{FCB6C2EF-549E-794A-4987-E94189FBA008}"/>
              </a:ext>
            </a:extLst>
          </p:cNvPr>
          <p:cNvPicPr>
            <a:picLocks noChangeAspect="1"/>
          </p:cNvPicPr>
          <p:nvPr/>
        </p:nvPicPr>
        <p:blipFill rotWithShape="1">
          <a:blip r:embed="rId2"/>
          <a:srcRect b="49926"/>
          <a:stretch/>
        </p:blipFill>
        <p:spPr>
          <a:xfrm>
            <a:off x="1059873" y="2462820"/>
            <a:ext cx="6546272" cy="1684448"/>
          </a:xfrm>
          <a:prstGeom prst="rect">
            <a:avLst/>
          </a:prstGeom>
        </p:spPr>
      </p:pic>
      <p:pic>
        <p:nvPicPr>
          <p:cNvPr id="5" name="Picture 4">
            <a:extLst>
              <a:ext uri="{FF2B5EF4-FFF2-40B4-BE49-F238E27FC236}">
                <a16:creationId xmlns:a16="http://schemas.microsoft.com/office/drawing/2014/main" id="{7FFF8E55-6CF7-D0B8-052B-D53A96D73E8F}"/>
              </a:ext>
            </a:extLst>
          </p:cNvPr>
          <p:cNvPicPr>
            <a:picLocks noChangeAspect="1"/>
          </p:cNvPicPr>
          <p:nvPr/>
        </p:nvPicPr>
        <p:blipFill>
          <a:blip r:embed="rId3"/>
          <a:stretch>
            <a:fillRect/>
          </a:stretch>
        </p:blipFill>
        <p:spPr>
          <a:xfrm>
            <a:off x="1059874" y="4147268"/>
            <a:ext cx="3543300" cy="776270"/>
          </a:xfrm>
          <a:prstGeom prst="rect">
            <a:avLst/>
          </a:prstGeom>
        </p:spPr>
      </p:pic>
    </p:spTree>
    <p:extLst>
      <p:ext uri="{BB962C8B-B14F-4D97-AF65-F5344CB8AC3E}">
        <p14:creationId xmlns:p14="http://schemas.microsoft.com/office/powerpoint/2010/main" val="21498300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480266-1EFA-F244-6734-D4D8C219A35D}"/>
              </a:ext>
            </a:extLst>
          </p:cNvPr>
          <p:cNvSpPr>
            <a:spLocks noGrp="1"/>
          </p:cNvSpPr>
          <p:nvPr>
            <p:ph type="title"/>
          </p:nvPr>
        </p:nvSpPr>
        <p:spPr/>
        <p:txBody>
          <a:bodyPr/>
          <a:lstStyle/>
          <a:p>
            <a:r>
              <a:rPr lang="en-US" dirty="0"/>
              <a:t>F-test</a:t>
            </a:r>
          </a:p>
        </p:txBody>
      </p:sp>
      <p:sp>
        <p:nvSpPr>
          <p:cNvPr id="3" name="Content Placeholder 2">
            <a:extLst>
              <a:ext uri="{FF2B5EF4-FFF2-40B4-BE49-F238E27FC236}">
                <a16:creationId xmlns:a16="http://schemas.microsoft.com/office/drawing/2014/main" id="{60B9343C-D2CC-908D-1A05-CB9A67DA2517}"/>
              </a:ext>
            </a:extLst>
          </p:cNvPr>
          <p:cNvSpPr>
            <a:spLocks noGrp="1"/>
          </p:cNvSpPr>
          <p:nvPr>
            <p:ph idx="1"/>
          </p:nvPr>
        </p:nvSpPr>
        <p:spPr/>
        <p:txBody>
          <a:bodyPr/>
          <a:lstStyle/>
          <a:p>
            <a:r>
              <a:rPr lang="en-US" dirty="0"/>
              <a:t>F value in ANOVA</a:t>
            </a:r>
          </a:p>
          <a:p>
            <a:r>
              <a:rPr lang="en-US" dirty="0"/>
              <a:t>F value in regression </a:t>
            </a:r>
          </a:p>
          <a:p>
            <a:pPr lvl="1"/>
            <a:r>
              <a:rPr lang="en-US" dirty="0"/>
              <a:t>H0: all of the regression coefficients are equal to zero.</a:t>
            </a:r>
          </a:p>
          <a:p>
            <a:pPr lvl="1"/>
            <a:r>
              <a:rPr lang="en-US" dirty="0"/>
              <a:t>ANOVA(</a:t>
            </a:r>
            <a:r>
              <a:rPr lang="en-US" dirty="0" err="1"/>
              <a:t>null_model</a:t>
            </a:r>
            <a:r>
              <a:rPr lang="en-US" dirty="0"/>
              <a:t>, </a:t>
            </a:r>
            <a:r>
              <a:rPr lang="en-US" dirty="0" err="1"/>
              <a:t>full_model</a:t>
            </a:r>
            <a:r>
              <a:rPr lang="en-US" dirty="0"/>
              <a:t>)</a:t>
            </a:r>
          </a:p>
          <a:p>
            <a:r>
              <a:rPr lang="en-US" dirty="0"/>
              <a:t>Partial F-test:</a:t>
            </a:r>
          </a:p>
          <a:p>
            <a:pPr lvl="1"/>
            <a:r>
              <a:rPr lang="en-US" dirty="0"/>
              <a:t>H0: all reduced variables have regression coefficients equal to 0. ANOVA(</a:t>
            </a:r>
            <a:r>
              <a:rPr lang="en-US" dirty="0" err="1"/>
              <a:t>reduced_model</a:t>
            </a:r>
            <a:r>
              <a:rPr lang="en-US" dirty="0"/>
              <a:t>, </a:t>
            </a:r>
            <a:r>
              <a:rPr lang="en-US" dirty="0" err="1"/>
              <a:t>full_model</a:t>
            </a:r>
            <a:r>
              <a:rPr lang="en-US" dirty="0"/>
              <a:t>)</a:t>
            </a:r>
          </a:p>
        </p:txBody>
      </p:sp>
      <p:pic>
        <p:nvPicPr>
          <p:cNvPr id="5" name="Picture 4">
            <a:extLst>
              <a:ext uri="{FF2B5EF4-FFF2-40B4-BE49-F238E27FC236}">
                <a16:creationId xmlns:a16="http://schemas.microsoft.com/office/drawing/2014/main" id="{1FA9BDB8-DEC8-3AD2-FFC7-F2F8C5E6C4FC}"/>
              </a:ext>
            </a:extLst>
          </p:cNvPr>
          <p:cNvPicPr>
            <a:picLocks noChangeAspect="1"/>
          </p:cNvPicPr>
          <p:nvPr/>
        </p:nvPicPr>
        <p:blipFill>
          <a:blip r:embed="rId2"/>
          <a:stretch>
            <a:fillRect/>
          </a:stretch>
        </p:blipFill>
        <p:spPr>
          <a:xfrm>
            <a:off x="6355773" y="134439"/>
            <a:ext cx="5642530" cy="2647113"/>
          </a:xfrm>
          <a:prstGeom prst="rect">
            <a:avLst/>
          </a:prstGeom>
        </p:spPr>
      </p:pic>
    </p:spTree>
    <p:extLst>
      <p:ext uri="{BB962C8B-B14F-4D97-AF65-F5344CB8AC3E}">
        <p14:creationId xmlns:p14="http://schemas.microsoft.com/office/powerpoint/2010/main" val="3079934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A9A56-1EA8-890C-87F2-D83EEE54D5F4}"/>
              </a:ext>
            </a:extLst>
          </p:cNvPr>
          <p:cNvSpPr>
            <a:spLocks noGrp="1"/>
          </p:cNvSpPr>
          <p:nvPr>
            <p:ph type="title"/>
          </p:nvPr>
        </p:nvSpPr>
        <p:spPr/>
        <p:txBody>
          <a:bodyPr/>
          <a:lstStyle/>
          <a:p>
            <a:r>
              <a:rPr lang="en-US" dirty="0"/>
              <a:t>ANOVA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813C2E0-3D98-852E-3120-00F1D4DD4C82}"/>
                  </a:ext>
                </a:extLst>
              </p:cNvPr>
              <p:cNvSpPr>
                <a:spLocks noGrp="1"/>
              </p:cNvSpPr>
              <p:nvPr>
                <p:ph idx="1"/>
              </p:nvPr>
            </p:nvSpPr>
            <p:spPr>
              <a:xfrm>
                <a:off x="838200" y="1312710"/>
                <a:ext cx="11204864" cy="5295908"/>
              </a:xfrm>
            </p:spPr>
            <p:txBody>
              <a:bodyPr>
                <a:normAutofit fontScale="92500" lnSpcReduction="10000"/>
              </a:bodyPr>
              <a:lstStyle/>
              <a:p>
                <a:r>
                  <a:rPr lang="en-CA" sz="1800" dirty="0"/>
                  <a:t>“</a:t>
                </a:r>
                <a:r>
                  <a:rPr lang="en-CA" sz="1800" dirty="0" err="1"/>
                  <a:t>Multiregression</a:t>
                </a:r>
                <a:r>
                  <a:rPr lang="en-CA" sz="1800" dirty="0"/>
                  <a:t> model VS simple regression model?”</a:t>
                </a:r>
              </a:p>
              <a:p>
                <a:pPr lvl="1"/>
                <a:r>
                  <a:rPr lang="en-US" sz="1400" dirty="0"/>
                  <a:t>The first of these hypotheses is an overall F-test or a global F test which tells us if the multiple regression model is useful. ANNOVA(</a:t>
                </a:r>
                <a:r>
                  <a:rPr lang="en-US" sz="1400" dirty="0" err="1"/>
                  <a:t>reduced_model</a:t>
                </a:r>
                <a:r>
                  <a:rPr lang="en-US" sz="1400" dirty="0"/>
                  <a:t>, </a:t>
                </a:r>
                <a:r>
                  <a:rPr lang="en-US" sz="1400" dirty="0" err="1"/>
                  <a:t>full_model</a:t>
                </a:r>
                <a:r>
                  <a:rPr lang="en-US" sz="1400" dirty="0"/>
                  <a:t>), reduced refers to 0 .. P-1 variables. If ANNOVA test is significant, it suggests take full model instead of reduced _model </a:t>
                </a:r>
                <a:endParaRPr lang="en-CA" sz="1400" dirty="0"/>
              </a:p>
              <a:p>
                <a:r>
                  <a:rPr lang="en-CA" sz="1800" dirty="0"/>
                  <a:t>One-way ANOVA (test whether the average of more than </a:t>
                </a:r>
                <a:r>
                  <a:rPr lang="en-CA" sz="1800" b="1" dirty="0"/>
                  <a:t>2 populations </a:t>
                </a:r>
                <a:r>
                  <a:rPr lang="en-CA" sz="1800" dirty="0"/>
                  <a:t>is equal or not, one factor (sleep))</a:t>
                </a:r>
              </a:p>
              <a:p>
                <a:r>
                  <a:rPr lang="en-US" sz="1800" b="0" i="0" dirty="0"/>
                  <a:t>F distribution is the ratio of two chi-squared distributions. The F value in one way ANOVA is a tool to help you answer the question “Is the </a:t>
                </a:r>
                <a:r>
                  <a:rPr lang="en-US" sz="1800" b="1" i="0" dirty="0"/>
                  <a:t>variance between the means of two populations </a:t>
                </a:r>
                <a:r>
                  <a:rPr lang="en-US" sz="1800" b="0" i="0" dirty="0"/>
                  <a:t>significantly different?”</a:t>
                </a:r>
              </a:p>
              <a:p>
                <a14:m>
                  <m:oMath xmlns:m="http://schemas.openxmlformats.org/officeDocument/2006/math">
                    <m:r>
                      <m:rPr>
                        <m:sty m:val="p"/>
                      </m:rPr>
                      <a:rPr lang="en-US" sz="1900" b="0" i="0" smtClean="0">
                        <a:latin typeface="Cambria Math" panose="02040503050406030204" pitchFamily="18" charset="0"/>
                      </a:rPr>
                      <m:t>F</m:t>
                    </m:r>
                    <m:r>
                      <a:rPr lang="en-US" sz="1900" b="0" i="0" smtClean="0">
                        <a:latin typeface="Cambria Math" panose="02040503050406030204" pitchFamily="18" charset="0"/>
                      </a:rPr>
                      <m:t> </m:t>
                    </m:r>
                    <m:r>
                      <m:rPr>
                        <m:sty m:val="p"/>
                      </m:rPr>
                      <a:rPr lang="en-US" sz="1900" b="0" i="0" smtClean="0">
                        <a:latin typeface="Cambria Math" panose="02040503050406030204" pitchFamily="18" charset="0"/>
                      </a:rPr>
                      <m:t>ratio</m:t>
                    </m:r>
                    <m:r>
                      <a:rPr lang="en-US" sz="1900" b="0" i="0" smtClean="0">
                        <a:latin typeface="Cambria Math" panose="02040503050406030204" pitchFamily="18" charset="0"/>
                      </a:rPr>
                      <m:t>= </m:t>
                    </m:r>
                    <m:f>
                      <m:fPr>
                        <m:ctrlPr>
                          <a:rPr lang="en-CA" sz="1900" i="1" smtClean="0">
                            <a:latin typeface="Cambria Math" panose="02040503050406030204" pitchFamily="18" charset="0"/>
                          </a:rPr>
                        </m:ctrlPr>
                      </m:fPr>
                      <m:num>
                        <m:r>
                          <m:rPr>
                            <m:nor/>
                          </m:rPr>
                          <a:rPr lang="en-US" sz="1900" b="0" i="0" smtClean="0"/>
                          <m:t>SSB</m:t>
                        </m:r>
                        <m:r>
                          <m:rPr>
                            <m:nor/>
                          </m:rPr>
                          <a:rPr lang="en-US" sz="1900" b="0" i="0" smtClean="0"/>
                          <m:t>/(</m:t>
                        </m:r>
                        <m:r>
                          <m:rPr>
                            <m:nor/>
                          </m:rPr>
                          <a:rPr lang="en-US" sz="1900" b="0" i="0" smtClean="0"/>
                          <m:t>c</m:t>
                        </m:r>
                        <m:r>
                          <m:rPr>
                            <m:nor/>
                          </m:rPr>
                          <a:rPr lang="en-US" sz="1900" b="0" i="0" smtClean="0"/>
                          <m:t>−1)</m:t>
                        </m:r>
                      </m:num>
                      <m:den>
                        <m:r>
                          <a:rPr lang="en-US" sz="1900" b="0" i="1" smtClean="0">
                            <a:latin typeface="Cambria Math" panose="02040503050406030204" pitchFamily="18" charset="0"/>
                          </a:rPr>
                          <m:t>𝑆𝑆𝑊</m:t>
                        </m:r>
                        <m:r>
                          <a:rPr lang="en-US" sz="1900" b="0" i="1" smtClean="0">
                            <a:latin typeface="Cambria Math" panose="02040503050406030204" pitchFamily="18" charset="0"/>
                          </a:rPr>
                          <m:t>/(</m:t>
                        </m:r>
                        <m:r>
                          <a:rPr lang="en-US" sz="1900" b="0" i="1" smtClean="0">
                            <a:latin typeface="Cambria Math" panose="02040503050406030204" pitchFamily="18" charset="0"/>
                          </a:rPr>
                          <m:t>𝑛</m:t>
                        </m:r>
                        <m:r>
                          <a:rPr lang="en-US" sz="1900" b="0" i="1" smtClean="0">
                            <a:latin typeface="Cambria Math" panose="02040503050406030204" pitchFamily="18" charset="0"/>
                          </a:rPr>
                          <m:t>−</m:t>
                        </m:r>
                        <m:r>
                          <a:rPr lang="en-US" sz="1900" b="0" i="1" smtClean="0">
                            <a:latin typeface="Cambria Math" panose="02040503050406030204" pitchFamily="18" charset="0"/>
                          </a:rPr>
                          <m:t>𝑐</m:t>
                        </m:r>
                        <m:r>
                          <a:rPr lang="en-US" sz="1900" b="0" i="1" smtClean="0">
                            <a:latin typeface="Cambria Math" panose="02040503050406030204" pitchFamily="18" charset="0"/>
                          </a:rPr>
                          <m:t>)</m:t>
                        </m:r>
                      </m:den>
                    </m:f>
                  </m:oMath>
                </a14:m>
                <a:r>
                  <a:rPr lang="en-US" sz="1900" dirty="0"/>
                  <a:t>, F ((c-1), (n-c))</a:t>
                </a:r>
                <a:r>
                  <a:rPr lang="en-US" sz="1800" dirty="0"/>
                  <a:t> -&gt; critical value, determine your F ration is lower/higher than CV to reject H0 or not. </a:t>
                </a:r>
              </a:p>
              <a:p>
                <a:r>
                  <a:rPr lang="en-US" sz="1800" dirty="0"/>
                  <a:t>Two-way ANOVA (two factors, (</a:t>
                </a:r>
                <a:r>
                  <a:rPr lang="en-US" sz="1800" dirty="0" err="1"/>
                  <a:t>sleep+food</a:t>
                </a:r>
                <a:r>
                  <a:rPr lang="en-US" sz="1800" dirty="0"/>
                  <a:t>))</a:t>
                </a:r>
              </a:p>
              <a:p>
                <a:pPr lvl="1"/>
                <a:r>
                  <a:rPr lang="en-US" sz="1100" dirty="0"/>
                  <a:t>A two-way ANOVA with interaction tests three null hypotheses at the same time:</a:t>
                </a:r>
              </a:p>
              <a:p>
                <a:pPr lvl="2"/>
                <a:r>
                  <a:rPr lang="en-US" sz="1100" dirty="0"/>
                  <a:t>There is no difference in group means at any level of the first independent variable.</a:t>
                </a:r>
              </a:p>
              <a:p>
                <a:pPr lvl="2"/>
                <a:r>
                  <a:rPr lang="en-US" sz="1100" dirty="0"/>
                  <a:t>There is no difference in group means at any level of the second independent variable.</a:t>
                </a:r>
              </a:p>
              <a:p>
                <a:pPr lvl="2"/>
                <a:r>
                  <a:rPr lang="en-US" sz="1100" dirty="0"/>
                  <a:t>The effect of one independent variable does not depend on the effect of the other independent variable (a.k.a. no interaction effect).</a:t>
                </a:r>
              </a:p>
              <a:p>
                <a:pPr lvl="1"/>
                <a:r>
                  <a:rPr lang="en-US" sz="1400" dirty="0" err="1"/>
                  <a:t>two.way</a:t>
                </a:r>
                <a:r>
                  <a:rPr lang="en-US" sz="1400" dirty="0"/>
                  <a:t> &lt;- </a:t>
                </a:r>
                <a:r>
                  <a:rPr lang="en-US" sz="1400" dirty="0" err="1"/>
                  <a:t>aov</a:t>
                </a:r>
                <a:r>
                  <a:rPr lang="en-US" sz="1400" dirty="0"/>
                  <a:t>(yield ~ fertilizer + density, data = </a:t>
                </a:r>
                <a:r>
                  <a:rPr lang="en-US" sz="1400" dirty="0" err="1"/>
                  <a:t>crop.data</a:t>
                </a:r>
                <a:r>
                  <a:rPr lang="en-US" sz="1400" dirty="0"/>
                  <a:t>), no interaction between variables</a:t>
                </a:r>
              </a:p>
              <a:p>
                <a:pPr lvl="1"/>
                <a:r>
                  <a:rPr lang="en-US" sz="1400" dirty="0"/>
                  <a:t>interaction &lt;- </a:t>
                </a:r>
                <a:r>
                  <a:rPr lang="en-US" sz="1400" dirty="0" err="1"/>
                  <a:t>aov</a:t>
                </a:r>
                <a:r>
                  <a:rPr lang="en-US" sz="1400" dirty="0"/>
                  <a:t>(yield ~ fertilizer * density, data = </a:t>
                </a:r>
                <a:r>
                  <a:rPr lang="en-US" sz="1400" dirty="0" err="1"/>
                  <a:t>crop.data</a:t>
                </a:r>
                <a:r>
                  <a:rPr lang="en-US" sz="1400" dirty="0"/>
                  <a:t>), * = fertilizer + density + fertilizer*density</a:t>
                </a:r>
              </a:p>
              <a:p>
                <a:pPr lvl="1"/>
                <a:r>
                  <a:rPr lang="en-US" sz="1400" dirty="0"/>
                  <a:t>blocking &lt;- </a:t>
                </a:r>
                <a:r>
                  <a:rPr lang="en-US" sz="1400" dirty="0" err="1"/>
                  <a:t>aov</a:t>
                </a:r>
                <a:r>
                  <a:rPr lang="en-US" sz="1400" dirty="0"/>
                  <a:t>(yield ~ fertilizer * density + block, data = </a:t>
                </a:r>
                <a:r>
                  <a:rPr lang="en-US" sz="1400" dirty="0" err="1"/>
                  <a:t>crop.data</a:t>
                </a:r>
                <a:r>
                  <a:rPr lang="en-US" sz="1400" dirty="0"/>
                  <a:t>)</a:t>
                </a:r>
              </a:p>
              <a:p>
                <a:pPr lvl="1"/>
                <a:r>
                  <a:rPr lang="en-US" sz="1400" dirty="0"/>
                  <a:t>###Using AIC to compare two models. The smaller AIC, the better predictive power</a:t>
                </a:r>
              </a:p>
              <a:p>
                <a:pPr lvl="1"/>
                <a:r>
                  <a:rPr lang="en-US" sz="1400" dirty="0"/>
                  <a:t>library(</a:t>
                </a:r>
                <a:r>
                  <a:rPr lang="en-US" sz="1400" dirty="0" err="1"/>
                  <a:t>AICcmodavg</a:t>
                </a:r>
                <a:r>
                  <a:rPr lang="en-US" sz="1400" dirty="0"/>
                  <a:t>)</a:t>
                </a:r>
              </a:p>
              <a:p>
                <a:pPr lvl="1"/>
                <a:r>
                  <a:rPr lang="en-US" sz="1400" dirty="0" err="1"/>
                  <a:t>model.set</a:t>
                </a:r>
                <a:r>
                  <a:rPr lang="en-US" sz="1400" dirty="0"/>
                  <a:t> &lt;- list(</a:t>
                </a:r>
                <a:r>
                  <a:rPr lang="en-US" sz="1400" dirty="0" err="1"/>
                  <a:t>two.way</a:t>
                </a:r>
                <a:r>
                  <a:rPr lang="en-US" sz="1400" dirty="0"/>
                  <a:t>, interaction, blocking)</a:t>
                </a:r>
              </a:p>
              <a:p>
                <a:pPr lvl="1"/>
                <a:r>
                  <a:rPr lang="en-US" sz="1400" dirty="0" err="1"/>
                  <a:t>model.names</a:t>
                </a:r>
                <a:r>
                  <a:rPr lang="en-US" sz="1400" dirty="0"/>
                  <a:t> &lt;- c("</a:t>
                </a:r>
                <a:r>
                  <a:rPr lang="en-US" sz="1400" dirty="0" err="1"/>
                  <a:t>two.way</a:t>
                </a:r>
                <a:r>
                  <a:rPr lang="en-US" sz="1400" dirty="0"/>
                  <a:t>", "interaction", "blocking")</a:t>
                </a:r>
              </a:p>
              <a:p>
                <a:pPr lvl="1"/>
                <a:r>
                  <a:rPr lang="en-US" sz="1400" dirty="0" err="1"/>
                  <a:t>aictab</a:t>
                </a:r>
                <a:r>
                  <a:rPr lang="en-US" sz="1400" dirty="0"/>
                  <a:t>(</a:t>
                </a:r>
                <a:r>
                  <a:rPr lang="en-US" sz="1400" dirty="0" err="1"/>
                  <a:t>model.set</a:t>
                </a:r>
                <a:r>
                  <a:rPr lang="en-US" sz="1400" dirty="0"/>
                  <a:t>, </a:t>
                </a:r>
                <a:r>
                  <a:rPr lang="en-US" sz="1400" dirty="0" err="1"/>
                  <a:t>modnames</a:t>
                </a:r>
                <a:r>
                  <a:rPr lang="en-US" sz="1400" dirty="0"/>
                  <a:t> = </a:t>
                </a:r>
                <a:r>
                  <a:rPr lang="en-US" sz="1400" dirty="0" err="1"/>
                  <a:t>model.names</a:t>
                </a:r>
                <a:r>
                  <a:rPr lang="en-US" sz="1400" dirty="0"/>
                  <a:t>)</a:t>
                </a:r>
              </a:p>
              <a:p>
                <a:endParaRPr lang="en-US" sz="1800" dirty="0"/>
              </a:p>
            </p:txBody>
          </p:sp>
        </mc:Choice>
        <mc:Fallback xmlns="">
          <p:sp>
            <p:nvSpPr>
              <p:cNvPr id="3" name="Content Placeholder 2">
                <a:extLst>
                  <a:ext uri="{FF2B5EF4-FFF2-40B4-BE49-F238E27FC236}">
                    <a16:creationId xmlns:a16="http://schemas.microsoft.com/office/drawing/2014/main" id="{B813C2E0-3D98-852E-3120-00F1D4DD4C82}"/>
                  </a:ext>
                </a:extLst>
              </p:cNvPr>
              <p:cNvSpPr>
                <a:spLocks noGrp="1" noRot="1" noChangeAspect="1" noMove="1" noResize="1" noEditPoints="1" noAdjustHandles="1" noChangeArrowheads="1" noChangeShapeType="1" noTextEdit="1"/>
              </p:cNvSpPr>
              <p:nvPr>
                <p:ph idx="1"/>
              </p:nvPr>
            </p:nvSpPr>
            <p:spPr>
              <a:xfrm>
                <a:off x="838200" y="1312710"/>
                <a:ext cx="11204864" cy="5295908"/>
              </a:xfrm>
              <a:blipFill>
                <a:blip r:embed="rId2"/>
                <a:stretch>
                  <a:fillRect l="-272" t="-1151"/>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D6FB4E30-4285-53C8-ADF9-E8D84B4715E7}"/>
              </a:ext>
            </a:extLst>
          </p:cNvPr>
          <p:cNvPicPr>
            <a:picLocks noChangeAspect="1"/>
          </p:cNvPicPr>
          <p:nvPr/>
        </p:nvPicPr>
        <p:blipFill>
          <a:blip r:embed="rId3"/>
          <a:stretch>
            <a:fillRect/>
          </a:stretch>
        </p:blipFill>
        <p:spPr>
          <a:xfrm>
            <a:off x="9715691" y="5232844"/>
            <a:ext cx="1653683" cy="312447"/>
          </a:xfrm>
          <a:prstGeom prst="rect">
            <a:avLst/>
          </a:prstGeom>
        </p:spPr>
      </p:pic>
      <p:pic>
        <p:nvPicPr>
          <p:cNvPr id="8" name="Picture 7">
            <a:extLst>
              <a:ext uri="{FF2B5EF4-FFF2-40B4-BE49-F238E27FC236}">
                <a16:creationId xmlns:a16="http://schemas.microsoft.com/office/drawing/2014/main" id="{C07A1ACB-ECAB-4851-84E9-01746B87F295}"/>
              </a:ext>
            </a:extLst>
          </p:cNvPr>
          <p:cNvPicPr>
            <a:picLocks noChangeAspect="1"/>
          </p:cNvPicPr>
          <p:nvPr/>
        </p:nvPicPr>
        <p:blipFill>
          <a:blip r:embed="rId4"/>
          <a:stretch>
            <a:fillRect/>
          </a:stretch>
        </p:blipFill>
        <p:spPr>
          <a:xfrm>
            <a:off x="9715691" y="5642718"/>
            <a:ext cx="2019475" cy="312447"/>
          </a:xfrm>
          <a:prstGeom prst="rect">
            <a:avLst/>
          </a:prstGeom>
        </p:spPr>
      </p:pic>
      <p:pic>
        <p:nvPicPr>
          <p:cNvPr id="10" name="Picture 9">
            <a:extLst>
              <a:ext uri="{FF2B5EF4-FFF2-40B4-BE49-F238E27FC236}">
                <a16:creationId xmlns:a16="http://schemas.microsoft.com/office/drawing/2014/main" id="{A219A40D-547F-35BE-7BD8-E2F5E6CDD9C5}"/>
              </a:ext>
            </a:extLst>
          </p:cNvPr>
          <p:cNvPicPr>
            <a:picLocks noChangeAspect="1"/>
          </p:cNvPicPr>
          <p:nvPr/>
        </p:nvPicPr>
        <p:blipFill>
          <a:blip r:embed="rId5"/>
          <a:stretch>
            <a:fillRect/>
          </a:stretch>
        </p:blipFill>
        <p:spPr>
          <a:xfrm>
            <a:off x="5338348" y="5966790"/>
            <a:ext cx="6853652" cy="841149"/>
          </a:xfrm>
          <a:prstGeom prst="rect">
            <a:avLst/>
          </a:prstGeom>
        </p:spPr>
      </p:pic>
    </p:spTree>
    <p:extLst>
      <p:ext uri="{BB962C8B-B14F-4D97-AF65-F5344CB8AC3E}">
        <p14:creationId xmlns:p14="http://schemas.microsoft.com/office/powerpoint/2010/main" val="2182637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2EBB5-86BC-C8CC-B800-1136F2A5FC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F5B9D36-1CB1-0FFB-BB71-5C040E081143}"/>
              </a:ext>
            </a:extLst>
          </p:cNvPr>
          <p:cNvSpPr>
            <a:spLocks noGrp="1"/>
          </p:cNvSpPr>
          <p:nvPr>
            <p:ph idx="1"/>
          </p:nvPr>
        </p:nvSpPr>
        <p:spPr>
          <a:xfrm>
            <a:off x="3968894" y="5150513"/>
            <a:ext cx="2528676" cy="1636579"/>
          </a:xfrm>
        </p:spPr>
        <p:txBody>
          <a:bodyPr>
            <a:normAutofit lnSpcReduction="10000"/>
          </a:bodyPr>
          <a:lstStyle/>
          <a:p>
            <a:r>
              <a:rPr lang="en-US" sz="1200" dirty="0"/>
              <a:t>SSE: Sum of Squared Errors = RSS = SS within the group ( each value -each group mean)</a:t>
            </a:r>
          </a:p>
          <a:p>
            <a:r>
              <a:rPr lang="en-US" sz="1200" dirty="0"/>
              <a:t>SST: Sum of Squared Errors Treatments = SS between groups (each group mean – total mean)</a:t>
            </a:r>
          </a:p>
          <a:p>
            <a:r>
              <a:rPr lang="en-US" sz="1200" dirty="0"/>
              <a:t>SS: Sum of Squared errors total (each value – total mean)</a:t>
            </a:r>
          </a:p>
        </p:txBody>
      </p:sp>
      <p:pic>
        <p:nvPicPr>
          <p:cNvPr id="5" name="Picture 4">
            <a:extLst>
              <a:ext uri="{FF2B5EF4-FFF2-40B4-BE49-F238E27FC236}">
                <a16:creationId xmlns:a16="http://schemas.microsoft.com/office/drawing/2014/main" id="{A42E7CD5-377A-8038-D699-445EAFD3C5FB}"/>
              </a:ext>
            </a:extLst>
          </p:cNvPr>
          <p:cNvPicPr>
            <a:picLocks noChangeAspect="1"/>
          </p:cNvPicPr>
          <p:nvPr/>
        </p:nvPicPr>
        <p:blipFill>
          <a:blip r:embed="rId2"/>
          <a:stretch>
            <a:fillRect/>
          </a:stretch>
        </p:blipFill>
        <p:spPr>
          <a:xfrm>
            <a:off x="8322208" y="0"/>
            <a:ext cx="3869792" cy="545207"/>
          </a:xfrm>
          <a:prstGeom prst="rect">
            <a:avLst/>
          </a:prstGeom>
        </p:spPr>
      </p:pic>
      <p:pic>
        <p:nvPicPr>
          <p:cNvPr id="7" name="Picture 6">
            <a:extLst>
              <a:ext uri="{FF2B5EF4-FFF2-40B4-BE49-F238E27FC236}">
                <a16:creationId xmlns:a16="http://schemas.microsoft.com/office/drawing/2014/main" id="{9FF0E8CD-17A9-E9FB-AA96-4E39226A4D33}"/>
              </a:ext>
            </a:extLst>
          </p:cNvPr>
          <p:cNvPicPr>
            <a:picLocks noChangeAspect="1"/>
          </p:cNvPicPr>
          <p:nvPr/>
        </p:nvPicPr>
        <p:blipFill>
          <a:blip r:embed="rId3"/>
          <a:stretch>
            <a:fillRect/>
          </a:stretch>
        </p:blipFill>
        <p:spPr>
          <a:xfrm>
            <a:off x="256303" y="1811979"/>
            <a:ext cx="5427391" cy="1954890"/>
          </a:xfrm>
          <a:prstGeom prst="rect">
            <a:avLst/>
          </a:prstGeom>
        </p:spPr>
      </p:pic>
      <p:pic>
        <p:nvPicPr>
          <p:cNvPr id="9" name="Picture 8">
            <a:extLst>
              <a:ext uri="{FF2B5EF4-FFF2-40B4-BE49-F238E27FC236}">
                <a16:creationId xmlns:a16="http://schemas.microsoft.com/office/drawing/2014/main" id="{D6C70D29-F884-77CF-D377-F628C73E6F92}"/>
              </a:ext>
            </a:extLst>
          </p:cNvPr>
          <p:cNvPicPr>
            <a:picLocks noChangeAspect="1"/>
          </p:cNvPicPr>
          <p:nvPr/>
        </p:nvPicPr>
        <p:blipFill>
          <a:blip r:embed="rId4"/>
          <a:stretch>
            <a:fillRect/>
          </a:stretch>
        </p:blipFill>
        <p:spPr>
          <a:xfrm>
            <a:off x="256303" y="3888160"/>
            <a:ext cx="6241267" cy="1141062"/>
          </a:xfrm>
          <a:prstGeom prst="rect">
            <a:avLst/>
          </a:prstGeom>
        </p:spPr>
      </p:pic>
      <p:pic>
        <p:nvPicPr>
          <p:cNvPr id="11" name="Picture 10">
            <a:extLst>
              <a:ext uri="{FF2B5EF4-FFF2-40B4-BE49-F238E27FC236}">
                <a16:creationId xmlns:a16="http://schemas.microsoft.com/office/drawing/2014/main" id="{DFA35CC5-724B-787C-9EFB-B10FADE9A935}"/>
              </a:ext>
            </a:extLst>
          </p:cNvPr>
          <p:cNvPicPr>
            <a:picLocks noChangeAspect="1"/>
          </p:cNvPicPr>
          <p:nvPr/>
        </p:nvPicPr>
        <p:blipFill>
          <a:blip r:embed="rId5"/>
          <a:stretch>
            <a:fillRect/>
          </a:stretch>
        </p:blipFill>
        <p:spPr>
          <a:xfrm>
            <a:off x="97902" y="5029222"/>
            <a:ext cx="3870991" cy="1757871"/>
          </a:xfrm>
          <a:prstGeom prst="rect">
            <a:avLst/>
          </a:prstGeom>
        </p:spPr>
      </p:pic>
      <p:pic>
        <p:nvPicPr>
          <p:cNvPr id="4" name="Picture 3">
            <a:extLst>
              <a:ext uri="{FF2B5EF4-FFF2-40B4-BE49-F238E27FC236}">
                <a16:creationId xmlns:a16="http://schemas.microsoft.com/office/drawing/2014/main" id="{BBCF9CE3-03AF-C2BD-F202-77C8EC830CBA}"/>
              </a:ext>
            </a:extLst>
          </p:cNvPr>
          <p:cNvPicPr>
            <a:picLocks noChangeAspect="1"/>
          </p:cNvPicPr>
          <p:nvPr/>
        </p:nvPicPr>
        <p:blipFill>
          <a:blip r:embed="rId6"/>
          <a:stretch>
            <a:fillRect/>
          </a:stretch>
        </p:blipFill>
        <p:spPr>
          <a:xfrm>
            <a:off x="6702014" y="1728184"/>
            <a:ext cx="5489985" cy="1435102"/>
          </a:xfrm>
          <a:prstGeom prst="rect">
            <a:avLst/>
          </a:prstGeom>
        </p:spPr>
      </p:pic>
      <p:pic>
        <p:nvPicPr>
          <p:cNvPr id="8" name="Picture 7">
            <a:extLst>
              <a:ext uri="{FF2B5EF4-FFF2-40B4-BE49-F238E27FC236}">
                <a16:creationId xmlns:a16="http://schemas.microsoft.com/office/drawing/2014/main" id="{A4348675-FB78-45AB-C95D-3AA1875CEFD7}"/>
              </a:ext>
            </a:extLst>
          </p:cNvPr>
          <p:cNvPicPr>
            <a:picLocks noChangeAspect="1"/>
          </p:cNvPicPr>
          <p:nvPr/>
        </p:nvPicPr>
        <p:blipFill>
          <a:blip r:embed="rId7"/>
          <a:stretch>
            <a:fillRect/>
          </a:stretch>
        </p:blipFill>
        <p:spPr>
          <a:xfrm>
            <a:off x="6730941" y="3375058"/>
            <a:ext cx="5363157" cy="3482942"/>
          </a:xfrm>
          <a:prstGeom prst="rect">
            <a:avLst/>
          </a:prstGeom>
        </p:spPr>
      </p:pic>
      <p:cxnSp>
        <p:nvCxnSpPr>
          <p:cNvPr id="12" name="Straight Connector 11">
            <a:extLst>
              <a:ext uri="{FF2B5EF4-FFF2-40B4-BE49-F238E27FC236}">
                <a16:creationId xmlns:a16="http://schemas.microsoft.com/office/drawing/2014/main" id="{B3E3EBD5-395F-3579-5C40-A9F32A794758}"/>
              </a:ext>
            </a:extLst>
          </p:cNvPr>
          <p:cNvCxnSpPr/>
          <p:nvPr/>
        </p:nvCxnSpPr>
        <p:spPr>
          <a:xfrm>
            <a:off x="6497570" y="1964713"/>
            <a:ext cx="0" cy="4646468"/>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B4D2C929-B17A-6648-9B45-4FA58479AAC3}"/>
              </a:ext>
            </a:extLst>
          </p:cNvPr>
          <p:cNvSpPr txBox="1"/>
          <p:nvPr/>
        </p:nvSpPr>
        <p:spPr>
          <a:xfrm>
            <a:off x="5808792" y="4165627"/>
            <a:ext cx="689548" cy="369332"/>
          </a:xfrm>
          <a:prstGeom prst="rect">
            <a:avLst/>
          </a:prstGeom>
          <a:noFill/>
        </p:spPr>
        <p:txBody>
          <a:bodyPr wrap="none" rtlCol="0">
            <a:spAutoFit/>
          </a:bodyPr>
          <a:lstStyle/>
          <a:p>
            <a:r>
              <a:rPr lang="en-US" dirty="0"/>
              <a:t>/SSW</a:t>
            </a:r>
          </a:p>
        </p:txBody>
      </p:sp>
      <p:sp>
        <p:nvSpPr>
          <p:cNvPr id="14" name="TextBox 13">
            <a:extLst>
              <a:ext uri="{FF2B5EF4-FFF2-40B4-BE49-F238E27FC236}">
                <a16:creationId xmlns:a16="http://schemas.microsoft.com/office/drawing/2014/main" id="{EF46B5B0-E2DD-0413-A9E9-8D61ABA41BA4}"/>
              </a:ext>
            </a:extLst>
          </p:cNvPr>
          <p:cNvSpPr txBox="1"/>
          <p:nvPr/>
        </p:nvSpPr>
        <p:spPr>
          <a:xfrm>
            <a:off x="3540110" y="4165627"/>
            <a:ext cx="611065" cy="369332"/>
          </a:xfrm>
          <a:prstGeom prst="rect">
            <a:avLst/>
          </a:prstGeom>
          <a:noFill/>
        </p:spPr>
        <p:txBody>
          <a:bodyPr wrap="none" rtlCol="0">
            <a:spAutoFit/>
          </a:bodyPr>
          <a:lstStyle/>
          <a:p>
            <a:r>
              <a:rPr lang="en-US" dirty="0"/>
              <a:t>/SSB</a:t>
            </a:r>
          </a:p>
        </p:txBody>
      </p:sp>
    </p:spTree>
    <p:extLst>
      <p:ext uri="{BB962C8B-B14F-4D97-AF65-F5344CB8AC3E}">
        <p14:creationId xmlns:p14="http://schemas.microsoft.com/office/powerpoint/2010/main" val="14122587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7C455-4D88-9F05-EE5E-263419D812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4FEE39B-C4C9-86C4-3146-B4994BFBBCB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0B13466-2ECE-8AF6-74AE-AB919CE39BA1}"/>
              </a:ext>
            </a:extLst>
          </p:cNvPr>
          <p:cNvPicPr>
            <a:picLocks noChangeAspect="1"/>
          </p:cNvPicPr>
          <p:nvPr/>
        </p:nvPicPr>
        <p:blipFill>
          <a:blip r:embed="rId2"/>
          <a:stretch>
            <a:fillRect/>
          </a:stretch>
        </p:blipFill>
        <p:spPr>
          <a:xfrm>
            <a:off x="6537308" y="122866"/>
            <a:ext cx="5519610" cy="3306134"/>
          </a:xfrm>
          <a:prstGeom prst="rect">
            <a:avLst/>
          </a:prstGeom>
        </p:spPr>
      </p:pic>
      <p:pic>
        <p:nvPicPr>
          <p:cNvPr id="7" name="Picture 6">
            <a:extLst>
              <a:ext uri="{FF2B5EF4-FFF2-40B4-BE49-F238E27FC236}">
                <a16:creationId xmlns:a16="http://schemas.microsoft.com/office/drawing/2014/main" id="{8E2829DD-EAA9-5DF9-E294-132C3195A2EA}"/>
              </a:ext>
            </a:extLst>
          </p:cNvPr>
          <p:cNvPicPr>
            <a:picLocks noChangeAspect="1"/>
          </p:cNvPicPr>
          <p:nvPr/>
        </p:nvPicPr>
        <p:blipFill>
          <a:blip r:embed="rId3"/>
          <a:stretch>
            <a:fillRect/>
          </a:stretch>
        </p:blipFill>
        <p:spPr>
          <a:xfrm>
            <a:off x="0" y="467280"/>
            <a:ext cx="6182591" cy="2961720"/>
          </a:xfrm>
          <a:prstGeom prst="rect">
            <a:avLst/>
          </a:prstGeom>
        </p:spPr>
      </p:pic>
      <p:pic>
        <p:nvPicPr>
          <p:cNvPr id="9" name="Picture 8">
            <a:extLst>
              <a:ext uri="{FF2B5EF4-FFF2-40B4-BE49-F238E27FC236}">
                <a16:creationId xmlns:a16="http://schemas.microsoft.com/office/drawing/2014/main" id="{639378A8-52F4-9B62-7313-5EDF6C42124A}"/>
              </a:ext>
            </a:extLst>
          </p:cNvPr>
          <p:cNvPicPr>
            <a:picLocks noChangeAspect="1"/>
          </p:cNvPicPr>
          <p:nvPr/>
        </p:nvPicPr>
        <p:blipFill>
          <a:blip r:embed="rId4"/>
          <a:stretch>
            <a:fillRect/>
          </a:stretch>
        </p:blipFill>
        <p:spPr>
          <a:xfrm>
            <a:off x="3745012" y="3429000"/>
            <a:ext cx="5458876" cy="3429000"/>
          </a:xfrm>
          <a:prstGeom prst="rect">
            <a:avLst/>
          </a:prstGeom>
        </p:spPr>
      </p:pic>
    </p:spTree>
    <p:extLst>
      <p:ext uri="{BB962C8B-B14F-4D97-AF65-F5344CB8AC3E}">
        <p14:creationId xmlns:p14="http://schemas.microsoft.com/office/powerpoint/2010/main" val="22720675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F432E-20C8-5551-13CB-72AE2DBF17C0}"/>
              </a:ext>
            </a:extLst>
          </p:cNvPr>
          <p:cNvSpPr>
            <a:spLocks noGrp="1"/>
          </p:cNvSpPr>
          <p:nvPr>
            <p:ph type="title"/>
          </p:nvPr>
        </p:nvSpPr>
        <p:spPr/>
        <p:txBody>
          <a:bodyPr/>
          <a:lstStyle/>
          <a:p>
            <a:r>
              <a:rPr lang="en-US" b="0" i="0" dirty="0">
                <a:solidFill>
                  <a:srgbClr val="00008B"/>
                </a:solidFill>
                <a:effectLst/>
                <a:latin typeface="Helvetica Neue"/>
              </a:rPr>
              <a:t>Model Fit</a:t>
            </a:r>
            <a:endParaRPr lang="en-US" dirty="0"/>
          </a:p>
        </p:txBody>
      </p:sp>
      <p:pic>
        <p:nvPicPr>
          <p:cNvPr id="5" name="Picture 4">
            <a:extLst>
              <a:ext uri="{FF2B5EF4-FFF2-40B4-BE49-F238E27FC236}">
                <a16:creationId xmlns:a16="http://schemas.microsoft.com/office/drawing/2014/main" id="{EEFCCA84-A422-64E1-25E6-BF1FC24C9B02}"/>
              </a:ext>
            </a:extLst>
          </p:cNvPr>
          <p:cNvPicPr>
            <a:picLocks noChangeAspect="1"/>
          </p:cNvPicPr>
          <p:nvPr/>
        </p:nvPicPr>
        <p:blipFill>
          <a:blip r:embed="rId2"/>
          <a:stretch>
            <a:fillRect/>
          </a:stretch>
        </p:blipFill>
        <p:spPr>
          <a:xfrm>
            <a:off x="758535" y="1537669"/>
            <a:ext cx="6141029" cy="1720675"/>
          </a:xfrm>
          <a:prstGeom prst="rect">
            <a:avLst/>
          </a:prstGeom>
        </p:spPr>
      </p:pic>
      <p:pic>
        <p:nvPicPr>
          <p:cNvPr id="7" name="Picture 6">
            <a:extLst>
              <a:ext uri="{FF2B5EF4-FFF2-40B4-BE49-F238E27FC236}">
                <a16:creationId xmlns:a16="http://schemas.microsoft.com/office/drawing/2014/main" id="{7F06D790-7344-79DC-BCA4-23F264B557B9}"/>
              </a:ext>
            </a:extLst>
          </p:cNvPr>
          <p:cNvPicPr>
            <a:picLocks noChangeAspect="1"/>
          </p:cNvPicPr>
          <p:nvPr/>
        </p:nvPicPr>
        <p:blipFill>
          <a:blip r:embed="rId3"/>
          <a:stretch>
            <a:fillRect/>
          </a:stretch>
        </p:blipFill>
        <p:spPr>
          <a:xfrm>
            <a:off x="713508" y="3308449"/>
            <a:ext cx="6158200" cy="2122149"/>
          </a:xfrm>
          <a:prstGeom prst="rect">
            <a:avLst/>
          </a:prstGeom>
        </p:spPr>
      </p:pic>
      <p:pic>
        <p:nvPicPr>
          <p:cNvPr id="9" name="Picture 8">
            <a:extLst>
              <a:ext uri="{FF2B5EF4-FFF2-40B4-BE49-F238E27FC236}">
                <a16:creationId xmlns:a16="http://schemas.microsoft.com/office/drawing/2014/main" id="{E3F398B0-2529-E29B-2087-CDC7ECC4568C}"/>
              </a:ext>
            </a:extLst>
          </p:cNvPr>
          <p:cNvPicPr>
            <a:picLocks noChangeAspect="1"/>
          </p:cNvPicPr>
          <p:nvPr/>
        </p:nvPicPr>
        <p:blipFill>
          <a:blip r:embed="rId4"/>
          <a:stretch>
            <a:fillRect/>
          </a:stretch>
        </p:blipFill>
        <p:spPr>
          <a:xfrm>
            <a:off x="5024986" y="4856402"/>
            <a:ext cx="7167014" cy="2001598"/>
          </a:xfrm>
          <a:prstGeom prst="rect">
            <a:avLst/>
          </a:prstGeom>
        </p:spPr>
      </p:pic>
      <p:sp>
        <p:nvSpPr>
          <p:cNvPr id="12" name="TextBox 11">
            <a:extLst>
              <a:ext uri="{FF2B5EF4-FFF2-40B4-BE49-F238E27FC236}">
                <a16:creationId xmlns:a16="http://schemas.microsoft.com/office/drawing/2014/main" id="{A37DE58D-FA7B-3D5E-1DED-C02BAAEC2AD2}"/>
              </a:ext>
            </a:extLst>
          </p:cNvPr>
          <p:cNvSpPr txBox="1"/>
          <p:nvPr/>
        </p:nvSpPr>
        <p:spPr>
          <a:xfrm>
            <a:off x="7987636" y="3811722"/>
            <a:ext cx="3810866" cy="830997"/>
          </a:xfrm>
          <a:prstGeom prst="rect">
            <a:avLst/>
          </a:prstGeom>
          <a:noFill/>
        </p:spPr>
        <p:txBody>
          <a:bodyPr wrap="square">
            <a:spAutoFit/>
          </a:bodyPr>
          <a:lstStyle/>
          <a:p>
            <a:r>
              <a:rPr lang="en-US" sz="1200" dirty="0"/>
              <a:t>full&lt;-</a:t>
            </a:r>
            <a:r>
              <a:rPr lang="en-US" sz="1200" dirty="0" err="1"/>
              <a:t>lm</a:t>
            </a:r>
            <a:r>
              <a:rPr lang="en-US" sz="1200" dirty="0"/>
              <a:t>(</a:t>
            </a:r>
            <a:r>
              <a:rPr lang="en-US" sz="1200" dirty="0" err="1"/>
              <a:t>sale~tv+radio+newspaper</a:t>
            </a:r>
            <a:r>
              <a:rPr lang="en-US" sz="1200" dirty="0"/>
              <a:t>, data=Advertising)</a:t>
            </a:r>
          </a:p>
          <a:p>
            <a:r>
              <a:rPr lang="en-US" sz="1200" dirty="0"/>
              <a:t>reduced&lt;-</a:t>
            </a:r>
            <a:r>
              <a:rPr lang="en-US" sz="1200" dirty="0" err="1"/>
              <a:t>lm</a:t>
            </a:r>
            <a:r>
              <a:rPr lang="en-US" sz="1200" dirty="0"/>
              <a:t>(</a:t>
            </a:r>
            <a:r>
              <a:rPr lang="en-US" sz="1200" dirty="0" err="1"/>
              <a:t>sale~tv+radio</a:t>
            </a:r>
            <a:r>
              <a:rPr lang="en-US" sz="1200" dirty="0"/>
              <a:t>, data=Advertising)</a:t>
            </a:r>
          </a:p>
          <a:p>
            <a:r>
              <a:rPr lang="en-US" sz="1200" dirty="0"/>
              <a:t>sigma(full) # RMSE for the full model</a:t>
            </a:r>
          </a:p>
          <a:p>
            <a:r>
              <a:rPr lang="en-US" sz="1200" dirty="0"/>
              <a:t>sigma(reduced) # </a:t>
            </a:r>
            <a:r>
              <a:rPr lang="en-US" sz="1200" dirty="0" err="1"/>
              <a:t>Rmse</a:t>
            </a:r>
            <a:r>
              <a:rPr lang="en-US" sz="1200" dirty="0"/>
              <a:t> for the reduced model</a:t>
            </a:r>
          </a:p>
        </p:txBody>
      </p:sp>
      <p:sp>
        <p:nvSpPr>
          <p:cNvPr id="14" name="TextBox 13">
            <a:extLst>
              <a:ext uri="{FF2B5EF4-FFF2-40B4-BE49-F238E27FC236}">
                <a16:creationId xmlns:a16="http://schemas.microsoft.com/office/drawing/2014/main" id="{804AF320-15EC-E014-DEF5-DF02DE11C6BA}"/>
              </a:ext>
            </a:extLst>
          </p:cNvPr>
          <p:cNvSpPr txBox="1"/>
          <p:nvPr/>
        </p:nvSpPr>
        <p:spPr>
          <a:xfrm>
            <a:off x="7987636" y="1690688"/>
            <a:ext cx="3857250" cy="1200329"/>
          </a:xfrm>
          <a:prstGeom prst="rect">
            <a:avLst/>
          </a:prstGeom>
          <a:noFill/>
        </p:spPr>
        <p:txBody>
          <a:bodyPr wrap="square">
            <a:spAutoFit/>
          </a:bodyPr>
          <a:lstStyle/>
          <a:p>
            <a:r>
              <a:rPr lang="en-US" sz="1200" dirty="0"/>
              <a:t>full&lt;-</a:t>
            </a:r>
            <a:r>
              <a:rPr lang="en-US" sz="1200" dirty="0" err="1"/>
              <a:t>lm</a:t>
            </a:r>
            <a:r>
              <a:rPr lang="en-US" sz="1200" dirty="0"/>
              <a:t>(</a:t>
            </a:r>
            <a:r>
              <a:rPr lang="en-US" sz="1200" dirty="0" err="1"/>
              <a:t>sale~tv+radio+newspaper</a:t>
            </a:r>
            <a:r>
              <a:rPr lang="en-US" sz="1200" dirty="0"/>
              <a:t>, data=Advertising)</a:t>
            </a:r>
          </a:p>
          <a:p>
            <a:r>
              <a:rPr lang="en-US" sz="1200" dirty="0"/>
              <a:t>reduced&lt;-</a:t>
            </a:r>
            <a:r>
              <a:rPr lang="en-US" sz="1200" dirty="0" err="1"/>
              <a:t>lm</a:t>
            </a:r>
            <a:r>
              <a:rPr lang="en-US" sz="1200" dirty="0"/>
              <a:t>(</a:t>
            </a:r>
            <a:r>
              <a:rPr lang="en-US" sz="1200" dirty="0" err="1"/>
              <a:t>sale~tv+radio</a:t>
            </a:r>
            <a:r>
              <a:rPr lang="en-US" sz="1200" dirty="0"/>
              <a:t>, data=Advertising)</a:t>
            </a:r>
          </a:p>
          <a:p>
            <a:r>
              <a:rPr lang="en-US" sz="1200" dirty="0"/>
              <a:t>summary(full)$</a:t>
            </a:r>
            <a:r>
              <a:rPr lang="en-US" sz="1200" dirty="0" err="1"/>
              <a:t>r.squared</a:t>
            </a:r>
            <a:endParaRPr lang="en-US" sz="1200" dirty="0"/>
          </a:p>
          <a:p>
            <a:r>
              <a:rPr lang="en-US" sz="1200" dirty="0"/>
              <a:t>summary(reduced)$</a:t>
            </a:r>
            <a:r>
              <a:rPr lang="en-US" sz="1200" dirty="0" err="1"/>
              <a:t>r.squared</a:t>
            </a:r>
            <a:endParaRPr lang="en-US" sz="1200" dirty="0"/>
          </a:p>
          <a:p>
            <a:r>
              <a:rPr lang="en-US" sz="1200" dirty="0"/>
              <a:t>summary(full)$</a:t>
            </a:r>
            <a:r>
              <a:rPr lang="en-US" sz="1200" dirty="0" err="1"/>
              <a:t>adj.r.squared</a:t>
            </a:r>
            <a:endParaRPr lang="en-US" sz="1200" dirty="0"/>
          </a:p>
          <a:p>
            <a:r>
              <a:rPr lang="en-US" sz="1200" dirty="0"/>
              <a:t>summary(reduced)$</a:t>
            </a:r>
            <a:r>
              <a:rPr lang="en-US" sz="1200" dirty="0" err="1"/>
              <a:t>adj.r.squared</a:t>
            </a:r>
            <a:endParaRPr lang="en-US" sz="1200" dirty="0"/>
          </a:p>
        </p:txBody>
      </p:sp>
    </p:spTree>
    <p:extLst>
      <p:ext uri="{BB962C8B-B14F-4D97-AF65-F5344CB8AC3E}">
        <p14:creationId xmlns:p14="http://schemas.microsoft.com/office/powerpoint/2010/main" val="28379876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62A97-1C6A-7ABB-0757-B70A04B92FEC}"/>
              </a:ext>
            </a:extLst>
          </p:cNvPr>
          <p:cNvSpPr>
            <a:spLocks noGrp="1"/>
          </p:cNvSpPr>
          <p:nvPr>
            <p:ph type="title"/>
          </p:nvPr>
        </p:nvSpPr>
        <p:spPr/>
        <p:txBody>
          <a:bodyPr/>
          <a:lstStyle/>
          <a:p>
            <a:r>
              <a:rPr lang="en-US" b="0" i="0" dirty="0">
                <a:solidFill>
                  <a:srgbClr val="00008B"/>
                </a:solidFill>
                <a:effectLst/>
                <a:latin typeface="Helvetica Neue"/>
              </a:rPr>
              <a:t>Model Prediction</a:t>
            </a:r>
            <a:endParaRPr lang="en-US" dirty="0"/>
          </a:p>
        </p:txBody>
      </p:sp>
      <p:sp>
        <p:nvSpPr>
          <p:cNvPr id="3" name="Content Placeholder 2">
            <a:extLst>
              <a:ext uri="{FF2B5EF4-FFF2-40B4-BE49-F238E27FC236}">
                <a16:creationId xmlns:a16="http://schemas.microsoft.com/office/drawing/2014/main" id="{2B64CFA3-7567-0030-BA04-59DAB2A0E74F}"/>
              </a:ext>
            </a:extLst>
          </p:cNvPr>
          <p:cNvSpPr>
            <a:spLocks noGrp="1"/>
          </p:cNvSpPr>
          <p:nvPr>
            <p:ph idx="1"/>
          </p:nvPr>
        </p:nvSpPr>
        <p:spPr>
          <a:xfrm>
            <a:off x="838200" y="1825625"/>
            <a:ext cx="8555182" cy="4772602"/>
          </a:xfrm>
        </p:spPr>
        <p:txBody>
          <a:bodyPr>
            <a:normAutofit lnSpcReduction="10000"/>
          </a:bodyPr>
          <a:lstStyle/>
          <a:p>
            <a:r>
              <a:rPr lang="en-US" sz="2000" dirty="0"/>
              <a:t>reduced&lt;-</a:t>
            </a:r>
            <a:r>
              <a:rPr lang="en-US" sz="2000" dirty="0" err="1"/>
              <a:t>lm</a:t>
            </a:r>
            <a:r>
              <a:rPr lang="en-US" sz="2000" dirty="0"/>
              <a:t>(</a:t>
            </a:r>
            <a:r>
              <a:rPr lang="en-US" sz="2000" dirty="0" err="1"/>
              <a:t>sale~tv+radio</a:t>
            </a:r>
            <a:r>
              <a:rPr lang="en-US" sz="2000" dirty="0"/>
              <a:t>, data=Advertising)</a:t>
            </a:r>
          </a:p>
          <a:p>
            <a:r>
              <a:rPr lang="en-US" sz="2000" dirty="0" err="1"/>
              <a:t>newdata</a:t>
            </a:r>
            <a:r>
              <a:rPr lang="en-US" sz="2000" dirty="0"/>
              <a:t> = </a:t>
            </a:r>
            <a:r>
              <a:rPr lang="en-US" sz="2000" dirty="0" err="1"/>
              <a:t>data.frame</a:t>
            </a:r>
            <a:r>
              <a:rPr lang="en-US" sz="2000" dirty="0"/>
              <a:t>(tv=200, radio=20)</a:t>
            </a:r>
          </a:p>
          <a:p>
            <a:r>
              <a:rPr lang="en-US" sz="2000" dirty="0"/>
              <a:t>predict(</a:t>
            </a:r>
            <a:r>
              <a:rPr lang="en-US" sz="2000" dirty="0" err="1"/>
              <a:t>reduced,newdata,interval</a:t>
            </a:r>
            <a:r>
              <a:rPr lang="en-US" sz="2000" dirty="0"/>
              <a:t>="predict")</a:t>
            </a:r>
          </a:p>
          <a:p>
            <a:pPr lvl="1"/>
            <a:r>
              <a:rPr lang="en-US" sz="1800" dirty="0"/>
              <a:t>To display the </a:t>
            </a:r>
            <a:r>
              <a:rPr lang="en-US" sz="1800" dirty="0">
                <a:highlight>
                  <a:srgbClr val="FFFF00"/>
                </a:highlight>
              </a:rPr>
              <a:t>95% confidence intervals around the mean the predictions</a:t>
            </a:r>
            <a:r>
              <a:rPr lang="en-US" sz="1800" dirty="0"/>
              <a:t>, specify the option interval = "confidence":</a:t>
            </a:r>
          </a:p>
          <a:p>
            <a:pPr lvl="2"/>
            <a:r>
              <a:rPr lang="en-US" sz="1600" dirty="0"/>
              <a:t>predict(model, </a:t>
            </a:r>
            <a:r>
              <a:rPr lang="en-US" sz="1600" dirty="0" err="1"/>
              <a:t>newdata</a:t>
            </a:r>
            <a:r>
              <a:rPr lang="en-US" sz="1600" dirty="0"/>
              <a:t> = </a:t>
            </a:r>
            <a:r>
              <a:rPr lang="en-US" sz="1600" dirty="0" err="1"/>
              <a:t>new.speeds</a:t>
            </a:r>
            <a:r>
              <a:rPr lang="en-US" sz="1600" dirty="0"/>
              <a:t>, interval = "confidence")</a:t>
            </a:r>
          </a:p>
          <a:p>
            <a:pPr lvl="2"/>
            <a:r>
              <a:rPr lang="en-US" sz="1600" dirty="0"/>
              <a:t>For example, the 95% confidence interval associated with a speed of 19 is (51.83, 62.44). This means that, according to our model, a car with a speed of 19 mph has </a:t>
            </a:r>
            <a:r>
              <a:rPr lang="en-US" sz="1600" dirty="0">
                <a:solidFill>
                  <a:srgbClr val="FF0000"/>
                </a:solidFill>
              </a:rPr>
              <a:t>an average stopping distance</a:t>
            </a:r>
            <a:r>
              <a:rPr lang="en-US" sz="1600" dirty="0"/>
              <a:t> ranging between 51.83 and 62.44 ft. [for coefficient of predictor]</a:t>
            </a:r>
          </a:p>
          <a:p>
            <a:pPr lvl="1"/>
            <a:r>
              <a:rPr lang="en-US" sz="2200" dirty="0"/>
              <a:t>The prediction interval gives </a:t>
            </a:r>
            <a:r>
              <a:rPr lang="en-US" sz="2200" dirty="0">
                <a:highlight>
                  <a:srgbClr val="FFFF00"/>
                </a:highlight>
              </a:rPr>
              <a:t>uncertainty around a single value</a:t>
            </a:r>
            <a:r>
              <a:rPr lang="en-US" sz="2200" dirty="0"/>
              <a:t>. In the same way, as the confidence intervals, the prediction intervals can be computed as follow:</a:t>
            </a:r>
          </a:p>
          <a:p>
            <a:pPr lvl="2"/>
            <a:r>
              <a:rPr lang="en-US" sz="1600" dirty="0"/>
              <a:t>predict(model, </a:t>
            </a:r>
            <a:r>
              <a:rPr lang="en-US" sz="1600" dirty="0" err="1"/>
              <a:t>newdata</a:t>
            </a:r>
            <a:r>
              <a:rPr lang="en-US" sz="1600" dirty="0"/>
              <a:t> = </a:t>
            </a:r>
            <a:r>
              <a:rPr lang="en-US" sz="1600" dirty="0" err="1"/>
              <a:t>new.speeds</a:t>
            </a:r>
            <a:r>
              <a:rPr lang="en-US" sz="1600" dirty="0"/>
              <a:t>, interval = "prediction")</a:t>
            </a:r>
          </a:p>
          <a:p>
            <a:pPr lvl="2"/>
            <a:r>
              <a:rPr lang="en-US" sz="1600" dirty="0"/>
              <a:t>The 95% prediction intervals associated with a speed of 19 is (25.76, 88.51). This means that, according to our model, 95% of the cars with a speed of 19 mph have a stopping distance between 25.76 and 88.51.</a:t>
            </a:r>
          </a:p>
          <a:p>
            <a:endParaRPr lang="en-US" dirty="0"/>
          </a:p>
        </p:txBody>
      </p:sp>
      <p:pic>
        <p:nvPicPr>
          <p:cNvPr id="6" name="Picture 5">
            <a:extLst>
              <a:ext uri="{FF2B5EF4-FFF2-40B4-BE49-F238E27FC236}">
                <a16:creationId xmlns:a16="http://schemas.microsoft.com/office/drawing/2014/main" id="{D4913F36-1830-9DDA-A8DA-96F14E911636}"/>
              </a:ext>
            </a:extLst>
          </p:cNvPr>
          <p:cNvPicPr>
            <a:picLocks noChangeAspect="1"/>
          </p:cNvPicPr>
          <p:nvPr/>
        </p:nvPicPr>
        <p:blipFill>
          <a:blip r:embed="rId2"/>
          <a:stretch>
            <a:fillRect/>
          </a:stretch>
        </p:blipFill>
        <p:spPr>
          <a:xfrm>
            <a:off x="9668944" y="5087354"/>
            <a:ext cx="1906528" cy="896156"/>
          </a:xfrm>
          <a:prstGeom prst="rect">
            <a:avLst/>
          </a:prstGeom>
        </p:spPr>
      </p:pic>
      <p:pic>
        <p:nvPicPr>
          <p:cNvPr id="8" name="Picture 7">
            <a:extLst>
              <a:ext uri="{FF2B5EF4-FFF2-40B4-BE49-F238E27FC236}">
                <a16:creationId xmlns:a16="http://schemas.microsoft.com/office/drawing/2014/main" id="{F7DF74BE-2F33-F46D-3240-344FF0E8C6A9}"/>
              </a:ext>
            </a:extLst>
          </p:cNvPr>
          <p:cNvPicPr>
            <a:picLocks noChangeAspect="1"/>
          </p:cNvPicPr>
          <p:nvPr/>
        </p:nvPicPr>
        <p:blipFill>
          <a:blip r:embed="rId3"/>
          <a:stretch>
            <a:fillRect/>
          </a:stretch>
        </p:blipFill>
        <p:spPr>
          <a:xfrm>
            <a:off x="9607626" y="3516597"/>
            <a:ext cx="1967846" cy="896155"/>
          </a:xfrm>
          <a:prstGeom prst="rect">
            <a:avLst/>
          </a:prstGeom>
        </p:spPr>
      </p:pic>
    </p:spTree>
    <p:extLst>
      <p:ext uri="{BB962C8B-B14F-4D97-AF65-F5344CB8AC3E}">
        <p14:creationId xmlns:p14="http://schemas.microsoft.com/office/powerpoint/2010/main" val="114531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A6ACDF-451C-E597-2FD6-8FB5D252A319}"/>
              </a:ext>
            </a:extLst>
          </p:cNvPr>
          <p:cNvSpPr>
            <a:spLocks noGrp="1"/>
          </p:cNvSpPr>
          <p:nvPr>
            <p:ph type="title"/>
          </p:nvPr>
        </p:nvSpPr>
        <p:spPr/>
        <p:txBody>
          <a:bodyPr>
            <a:normAutofit/>
          </a:bodyPr>
          <a:lstStyle/>
          <a:p>
            <a:r>
              <a:rPr lang="en-US" b="0" i="0" dirty="0">
                <a:solidFill>
                  <a:srgbClr val="00008B"/>
                </a:solidFill>
                <a:effectLst/>
                <a:latin typeface="Helvetica Neue"/>
              </a:rPr>
              <a:t>Multiple Regression with Qualitative (Dummy) Variable Models</a:t>
            </a:r>
            <a:endParaRPr lang="en-US" dirty="0"/>
          </a:p>
        </p:txBody>
      </p:sp>
      <p:sp>
        <p:nvSpPr>
          <p:cNvPr id="3" name="Content Placeholder 2">
            <a:extLst>
              <a:ext uri="{FF2B5EF4-FFF2-40B4-BE49-F238E27FC236}">
                <a16:creationId xmlns:a16="http://schemas.microsoft.com/office/drawing/2014/main" id="{C63D6767-F70E-8163-1FDC-0E2B57C63841}"/>
              </a:ext>
            </a:extLst>
          </p:cNvPr>
          <p:cNvSpPr>
            <a:spLocks noGrp="1"/>
          </p:cNvSpPr>
          <p:nvPr>
            <p:ph idx="1"/>
          </p:nvPr>
        </p:nvSpPr>
        <p:spPr/>
        <p:txBody>
          <a:bodyPr/>
          <a:lstStyle/>
          <a:p>
            <a:r>
              <a:rPr lang="en-US" sz="2000" dirty="0"/>
              <a:t>These coded qualitative variables are called </a:t>
            </a:r>
            <a:r>
              <a:rPr lang="en-US" sz="2000" u="sng" dirty="0"/>
              <a:t>dummy variables or categorical predictor variables</a:t>
            </a:r>
            <a:r>
              <a:rPr lang="en-US" sz="2000" dirty="0"/>
              <a:t>, since the number assigned to the various levels are arbitrarily selected.</a:t>
            </a:r>
          </a:p>
          <a:p>
            <a:r>
              <a:rPr lang="en-US" sz="2000" dirty="0"/>
              <a:t>factor() : command will make sure that R knows that your variable is categorical. This is especially useful if your categories are indicated by integers, otherwise function </a:t>
            </a:r>
            <a:r>
              <a:rPr lang="en-US" sz="2000" dirty="0" err="1"/>
              <a:t>lm</a:t>
            </a:r>
            <a:r>
              <a:rPr lang="en-US" sz="2000" dirty="0"/>
              <a:t>() might interpret the variable as continuous.</a:t>
            </a:r>
          </a:p>
          <a:p>
            <a:endParaRPr lang="en-US" dirty="0"/>
          </a:p>
        </p:txBody>
      </p:sp>
      <p:sp>
        <p:nvSpPr>
          <p:cNvPr id="6" name="TextBox 5">
            <a:extLst>
              <a:ext uri="{FF2B5EF4-FFF2-40B4-BE49-F238E27FC236}">
                <a16:creationId xmlns:a16="http://schemas.microsoft.com/office/drawing/2014/main" id="{91C01CE2-2E5C-0325-F4AB-76F23E5FFC2B}"/>
              </a:ext>
            </a:extLst>
          </p:cNvPr>
          <p:cNvSpPr txBox="1"/>
          <p:nvPr/>
        </p:nvSpPr>
        <p:spPr>
          <a:xfrm>
            <a:off x="574098" y="5853797"/>
            <a:ext cx="6094268" cy="646331"/>
          </a:xfrm>
          <a:prstGeom prst="rect">
            <a:avLst/>
          </a:prstGeom>
          <a:noFill/>
        </p:spPr>
        <p:txBody>
          <a:bodyPr wrap="square">
            <a:spAutoFit/>
          </a:bodyPr>
          <a:lstStyle/>
          <a:p>
            <a:r>
              <a:rPr lang="en-US" dirty="0" err="1"/>
              <a:t>dummymodel</a:t>
            </a:r>
            <a:r>
              <a:rPr lang="en-US" dirty="0"/>
              <a:t>&lt;-</a:t>
            </a:r>
            <a:r>
              <a:rPr lang="en-US" dirty="0" err="1"/>
              <a:t>lm</a:t>
            </a:r>
            <a:r>
              <a:rPr lang="en-US" dirty="0"/>
              <a:t>(</a:t>
            </a:r>
            <a:r>
              <a:rPr lang="en-US" dirty="0" err="1"/>
              <a:t>Balance~factor</a:t>
            </a:r>
            <a:r>
              <a:rPr lang="en-US" dirty="0"/>
              <a:t>(Gender),data=credit)</a:t>
            </a:r>
          </a:p>
          <a:p>
            <a:r>
              <a:rPr lang="en-US" dirty="0"/>
              <a:t>summary(</a:t>
            </a:r>
            <a:r>
              <a:rPr lang="en-US" dirty="0" err="1"/>
              <a:t>dummymodel</a:t>
            </a:r>
            <a:r>
              <a:rPr lang="en-US" dirty="0"/>
              <a:t>)</a:t>
            </a:r>
          </a:p>
        </p:txBody>
      </p:sp>
    </p:spTree>
    <p:extLst>
      <p:ext uri="{BB962C8B-B14F-4D97-AF65-F5344CB8AC3E}">
        <p14:creationId xmlns:p14="http://schemas.microsoft.com/office/powerpoint/2010/main" val="3300477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C8724-2AE2-E9C5-AA0B-D9421B1D6F30}"/>
              </a:ext>
            </a:extLst>
          </p:cNvPr>
          <p:cNvSpPr>
            <a:spLocks noGrp="1"/>
          </p:cNvSpPr>
          <p:nvPr>
            <p:ph type="title"/>
          </p:nvPr>
        </p:nvSpPr>
        <p:spPr/>
        <p:txBody>
          <a:bodyPr/>
          <a:lstStyle/>
          <a:p>
            <a:r>
              <a:rPr lang="en-US" dirty="0"/>
              <a:t>Greetings to students</a:t>
            </a:r>
          </a:p>
        </p:txBody>
      </p:sp>
      <p:sp>
        <p:nvSpPr>
          <p:cNvPr id="3" name="Content Placeholder 2">
            <a:extLst>
              <a:ext uri="{FF2B5EF4-FFF2-40B4-BE49-F238E27FC236}">
                <a16:creationId xmlns:a16="http://schemas.microsoft.com/office/drawing/2014/main" id="{81A95BCE-B0EA-3803-4ECB-059226699DFE}"/>
              </a:ext>
            </a:extLst>
          </p:cNvPr>
          <p:cNvSpPr>
            <a:spLocks noGrp="1"/>
          </p:cNvSpPr>
          <p:nvPr>
            <p:ph idx="1"/>
          </p:nvPr>
        </p:nvSpPr>
        <p:spPr>
          <a:xfrm>
            <a:off x="838200" y="1574800"/>
            <a:ext cx="10515600" cy="5171439"/>
          </a:xfrm>
        </p:spPr>
        <p:txBody>
          <a:bodyPr>
            <a:normAutofit fontScale="85000" lnSpcReduction="10000"/>
          </a:bodyPr>
          <a:lstStyle/>
          <a:p>
            <a:r>
              <a:rPr lang="en-US" sz="2000" dirty="0"/>
              <a:t>Hello and welcome to Principles of Biostatistics! Thank you, Samantha for your kind and informative introduction. </a:t>
            </a:r>
          </a:p>
          <a:p>
            <a:r>
              <a:rPr lang="en-US" sz="2000" dirty="0"/>
              <a:t>As you know, Katie is your instructor for section I and I am your instructor for section II. We are here to support you every step of the way. Please don't hesitate to reach out to us if you have any questions or concerns. Let's have a wonderful time together!</a:t>
            </a:r>
          </a:p>
          <a:p>
            <a:r>
              <a:rPr lang="en-US" sz="2000" dirty="0"/>
              <a:t>You've probably heard a lot about this class. Now, I'd want to introduce myself briefly since you may be curious about your instructors. My name is Qing Li and I usually go by Leah. I come from China and I am a fifth-year Ph.D. student at the University of Calgary's Cummings School of Medicine. My undergraduate and master's degrees are in bioengineering, and I have my PhD study in bioinformatics. I had extensive training in statistics and data engineering during my Ph.D. studies. My research focuses on developing innovative statistical tools to solve challenges in statistical genetics fields. I have rich expertise in managing large and high-dimensional data sets using machine learning and deep learning models. </a:t>
            </a:r>
          </a:p>
          <a:p>
            <a:r>
              <a:rPr lang="en-US" sz="2000" dirty="0"/>
              <a:t>Back to the course, in part 2, Statistical Modeling with Data, I will walk you through many valuable statistical modelling techniques and methods, including model building, model selection, model evaluations, etc. In addition, I also prepared one lecture about transfer learning which is based on one of my research projects. Let's take a closer look at deep learning models, and explore some examples of transfer learning using the power of already-built models to solve in-house problems better and cheaper. </a:t>
            </a:r>
          </a:p>
          <a:p>
            <a:r>
              <a:rPr lang="en-US" sz="2000" dirty="0"/>
              <a:t>That’s pretty much f</a:t>
            </a:r>
            <a:r>
              <a:rPr lang="en-US" altLang="zh-CN" sz="2000" dirty="0"/>
              <a:t>rom</a:t>
            </a:r>
            <a:r>
              <a:rPr lang="en-US" sz="2000" dirty="0"/>
              <a:t> me. Enjoy today’s course and see you on May 23.</a:t>
            </a:r>
          </a:p>
          <a:p>
            <a:pPr marL="0" indent="0">
              <a:buNone/>
            </a:pPr>
            <a:endParaRPr lang="en-US" sz="2000" dirty="0">
              <a:latin typeface="Calibri" panose="020F0502020204030204" pitchFamily="34" charset="0"/>
              <a:ea typeface="DengXian"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2000" b="1" u="sng" dirty="0">
                <a:solidFill>
                  <a:srgbClr val="0563C1"/>
                </a:solidFill>
                <a:effectLst/>
                <a:highlight>
                  <a:srgbClr val="FFFF00"/>
                </a:highlight>
                <a:latin typeface="Calibri" panose="020F0502020204030204" pitchFamily="34" charset="0"/>
                <a:ea typeface="DengXian" panose="02010600030101010101" pitchFamily="2" charset="-122"/>
                <a:hlinkClick r:id="rId3"/>
              </a:rPr>
              <a:t>ZOOM LINK</a:t>
            </a:r>
            <a:r>
              <a:rPr lang="en-CA" sz="2000" b="1" dirty="0">
                <a:effectLst/>
                <a:highlight>
                  <a:srgbClr val="FFFF00"/>
                </a:highlight>
                <a:latin typeface="Calibri" panose="020F0502020204030204" pitchFamily="34" charset="0"/>
                <a:ea typeface="DengXian" panose="02010600030101010101" pitchFamily="2" charset="-122"/>
              </a:rPr>
              <a:t> | Passcode: biostat23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3200" dirty="0">
                <a:hlinkClick r:id="rId4"/>
              </a:rPr>
              <a:t>Launch Meeting - Zoom</a:t>
            </a:r>
            <a:endParaRPr lang="en-US" sz="2000" dirty="0">
              <a:effectLst/>
              <a:latin typeface="Calibri" panose="020F0502020204030204" pitchFamily="34" charset="0"/>
              <a:ea typeface="DengXian" panose="02010600030101010101" pitchFamily="2" charset="-122"/>
            </a:endParaRPr>
          </a:p>
          <a:p>
            <a:pPr marL="0" indent="0">
              <a:buNone/>
            </a:pPr>
            <a:endParaRPr lang="en-US" sz="2000" dirty="0">
              <a:effectLst/>
              <a:latin typeface="Calibri" panose="020F0502020204030204" pitchFamily="34" charset="0"/>
              <a:ea typeface="DengXian" panose="02010600030101010101" pitchFamily="2" charset="-122"/>
            </a:endParaRPr>
          </a:p>
        </p:txBody>
      </p:sp>
    </p:spTree>
    <p:extLst>
      <p:ext uri="{BB962C8B-B14F-4D97-AF65-F5344CB8AC3E}">
        <p14:creationId xmlns:p14="http://schemas.microsoft.com/office/powerpoint/2010/main" val="8232581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47F8-6B89-FD63-1F9C-A301E0E333A8}"/>
              </a:ext>
            </a:extLst>
          </p:cNvPr>
          <p:cNvSpPr>
            <a:spLocks noGrp="1"/>
          </p:cNvSpPr>
          <p:nvPr>
            <p:ph type="title"/>
          </p:nvPr>
        </p:nvSpPr>
        <p:spPr/>
        <p:txBody>
          <a:bodyPr/>
          <a:lstStyle/>
          <a:p>
            <a:r>
              <a:rPr lang="en-US" dirty="0"/>
              <a:t>Interaction terms</a:t>
            </a:r>
          </a:p>
        </p:txBody>
      </p:sp>
      <p:pic>
        <p:nvPicPr>
          <p:cNvPr id="5" name="Content Placeholder 4">
            <a:extLst>
              <a:ext uri="{FF2B5EF4-FFF2-40B4-BE49-F238E27FC236}">
                <a16:creationId xmlns:a16="http://schemas.microsoft.com/office/drawing/2014/main" id="{7934AD6E-8115-B356-D9A8-05D86F535D2E}"/>
              </a:ext>
            </a:extLst>
          </p:cNvPr>
          <p:cNvPicPr>
            <a:picLocks noGrp="1" noChangeAspect="1"/>
          </p:cNvPicPr>
          <p:nvPr>
            <p:ph idx="1"/>
          </p:nvPr>
        </p:nvPicPr>
        <p:blipFill>
          <a:blip r:embed="rId2"/>
          <a:stretch>
            <a:fillRect/>
          </a:stretch>
        </p:blipFill>
        <p:spPr>
          <a:xfrm>
            <a:off x="838200" y="2619689"/>
            <a:ext cx="5257800" cy="4185034"/>
          </a:xfrm>
        </p:spPr>
      </p:pic>
      <p:pic>
        <p:nvPicPr>
          <p:cNvPr id="7" name="Picture 6">
            <a:extLst>
              <a:ext uri="{FF2B5EF4-FFF2-40B4-BE49-F238E27FC236}">
                <a16:creationId xmlns:a16="http://schemas.microsoft.com/office/drawing/2014/main" id="{09F1E154-5834-C600-F9B1-BA0BF886AA2A}"/>
              </a:ext>
            </a:extLst>
          </p:cNvPr>
          <p:cNvPicPr>
            <a:picLocks noChangeAspect="1"/>
          </p:cNvPicPr>
          <p:nvPr/>
        </p:nvPicPr>
        <p:blipFill>
          <a:blip r:embed="rId3"/>
          <a:stretch>
            <a:fillRect/>
          </a:stretch>
        </p:blipFill>
        <p:spPr>
          <a:xfrm>
            <a:off x="838200" y="1832465"/>
            <a:ext cx="7654162" cy="662380"/>
          </a:xfrm>
          <a:prstGeom prst="rect">
            <a:avLst/>
          </a:prstGeom>
        </p:spPr>
      </p:pic>
    </p:spTree>
    <p:extLst>
      <p:ext uri="{BB962C8B-B14F-4D97-AF65-F5344CB8AC3E}">
        <p14:creationId xmlns:p14="http://schemas.microsoft.com/office/powerpoint/2010/main" val="29825516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4CC1F1-E288-94B3-6BA5-51467B272CA7}"/>
              </a:ext>
            </a:extLst>
          </p:cNvPr>
          <p:cNvSpPr>
            <a:spLocks noGrp="1"/>
          </p:cNvSpPr>
          <p:nvPr>
            <p:ph type="title"/>
          </p:nvPr>
        </p:nvSpPr>
        <p:spPr/>
        <p:txBody>
          <a:bodyPr/>
          <a:lstStyle/>
          <a:p>
            <a:r>
              <a:rPr lang="en-US" dirty="0"/>
              <a:t>A Quadratic (Second-Order) Model with Quantitative Predictors</a:t>
            </a:r>
          </a:p>
        </p:txBody>
      </p:sp>
      <p:sp>
        <p:nvSpPr>
          <p:cNvPr id="3" name="Content Placeholder 2">
            <a:extLst>
              <a:ext uri="{FF2B5EF4-FFF2-40B4-BE49-F238E27FC236}">
                <a16:creationId xmlns:a16="http://schemas.microsoft.com/office/drawing/2014/main" id="{965861FE-95B4-A20C-51C4-B8AAA7E93088}"/>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699333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C7C38-C903-A9CC-63A4-7A1FEE6FD7FC}"/>
              </a:ext>
            </a:extLst>
          </p:cNvPr>
          <p:cNvSpPr>
            <a:spLocks noGrp="1"/>
          </p:cNvSpPr>
          <p:nvPr>
            <p:ph type="title"/>
          </p:nvPr>
        </p:nvSpPr>
        <p:spPr/>
        <p:txBody>
          <a:bodyPr/>
          <a:lstStyle/>
          <a:p>
            <a:r>
              <a:rPr lang="en-US" dirty="0"/>
              <a:t>Model selection </a:t>
            </a:r>
          </a:p>
        </p:txBody>
      </p:sp>
      <p:pic>
        <p:nvPicPr>
          <p:cNvPr id="5" name="Content Placeholder 4">
            <a:extLst>
              <a:ext uri="{FF2B5EF4-FFF2-40B4-BE49-F238E27FC236}">
                <a16:creationId xmlns:a16="http://schemas.microsoft.com/office/drawing/2014/main" id="{78389CF1-F290-26FF-DD86-18BDA0DAE412}"/>
              </a:ext>
            </a:extLst>
          </p:cNvPr>
          <p:cNvPicPr>
            <a:picLocks noGrp="1" noChangeAspect="1"/>
          </p:cNvPicPr>
          <p:nvPr>
            <p:ph idx="1"/>
          </p:nvPr>
        </p:nvPicPr>
        <p:blipFill>
          <a:blip r:embed="rId2"/>
          <a:stretch>
            <a:fillRect/>
          </a:stretch>
        </p:blipFill>
        <p:spPr>
          <a:xfrm>
            <a:off x="838199" y="1998275"/>
            <a:ext cx="5513051" cy="2057578"/>
          </a:xfrm>
        </p:spPr>
      </p:pic>
      <p:pic>
        <p:nvPicPr>
          <p:cNvPr id="8" name="Content Placeholder 3">
            <a:extLst>
              <a:ext uri="{FF2B5EF4-FFF2-40B4-BE49-F238E27FC236}">
                <a16:creationId xmlns:a16="http://schemas.microsoft.com/office/drawing/2014/main" id="{5DB491DB-35A1-4ECC-22D7-0B7FFD5088A3}"/>
              </a:ext>
            </a:extLst>
          </p:cNvPr>
          <p:cNvPicPr>
            <a:picLocks noChangeAspect="1"/>
          </p:cNvPicPr>
          <p:nvPr/>
        </p:nvPicPr>
        <p:blipFill>
          <a:blip r:embed="rId3"/>
          <a:stretch>
            <a:fillRect/>
          </a:stretch>
        </p:blipFill>
        <p:spPr>
          <a:xfrm>
            <a:off x="838199" y="4443323"/>
            <a:ext cx="7525862" cy="2252752"/>
          </a:xfrm>
          <a:prstGeom prst="rect">
            <a:avLst/>
          </a:prstGeom>
        </p:spPr>
      </p:pic>
      <p:pic>
        <p:nvPicPr>
          <p:cNvPr id="9" name="Content Placeholder 4">
            <a:extLst>
              <a:ext uri="{FF2B5EF4-FFF2-40B4-BE49-F238E27FC236}">
                <a16:creationId xmlns:a16="http://schemas.microsoft.com/office/drawing/2014/main" id="{DE6AED32-57C1-EB13-C851-C21AE42BB4EC}"/>
              </a:ext>
            </a:extLst>
          </p:cNvPr>
          <p:cNvPicPr>
            <a:picLocks noChangeAspect="1"/>
          </p:cNvPicPr>
          <p:nvPr/>
        </p:nvPicPr>
        <p:blipFill>
          <a:blip r:embed="rId2"/>
          <a:stretch>
            <a:fillRect/>
          </a:stretch>
        </p:blipFill>
        <p:spPr>
          <a:xfrm>
            <a:off x="838200" y="1998275"/>
            <a:ext cx="6035998" cy="2252752"/>
          </a:xfrm>
          <a:prstGeom prst="rect">
            <a:avLst/>
          </a:prstGeom>
        </p:spPr>
      </p:pic>
    </p:spTree>
    <p:extLst>
      <p:ext uri="{BB962C8B-B14F-4D97-AF65-F5344CB8AC3E}">
        <p14:creationId xmlns:p14="http://schemas.microsoft.com/office/powerpoint/2010/main" val="650676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6E734-B3F1-B1C0-C174-76232F87B9B5}"/>
              </a:ext>
            </a:extLst>
          </p:cNvPr>
          <p:cNvSpPr>
            <a:spLocks noGrp="1"/>
          </p:cNvSpPr>
          <p:nvPr>
            <p:ph type="title"/>
          </p:nvPr>
        </p:nvSpPr>
        <p:spPr/>
        <p:txBody>
          <a:bodyPr/>
          <a:lstStyle/>
          <a:p>
            <a:r>
              <a:rPr lang="en-US" dirty="0"/>
              <a:t>Stepwise Regression Procedure</a:t>
            </a:r>
          </a:p>
        </p:txBody>
      </p:sp>
      <p:pic>
        <p:nvPicPr>
          <p:cNvPr id="4" name="Picture 3">
            <a:extLst>
              <a:ext uri="{FF2B5EF4-FFF2-40B4-BE49-F238E27FC236}">
                <a16:creationId xmlns:a16="http://schemas.microsoft.com/office/drawing/2014/main" id="{7EFB9D89-11D4-E1E8-F25E-F1106945FABF}"/>
              </a:ext>
            </a:extLst>
          </p:cNvPr>
          <p:cNvPicPr>
            <a:picLocks noChangeAspect="1"/>
          </p:cNvPicPr>
          <p:nvPr/>
        </p:nvPicPr>
        <p:blipFill>
          <a:blip r:embed="rId2"/>
          <a:stretch>
            <a:fillRect/>
          </a:stretch>
        </p:blipFill>
        <p:spPr>
          <a:xfrm>
            <a:off x="111803" y="1793064"/>
            <a:ext cx="5724209" cy="4699811"/>
          </a:xfrm>
          <a:prstGeom prst="rect">
            <a:avLst/>
          </a:prstGeom>
        </p:spPr>
      </p:pic>
      <p:pic>
        <p:nvPicPr>
          <p:cNvPr id="5" name="Picture 4">
            <a:extLst>
              <a:ext uri="{FF2B5EF4-FFF2-40B4-BE49-F238E27FC236}">
                <a16:creationId xmlns:a16="http://schemas.microsoft.com/office/drawing/2014/main" id="{6FCF26B4-CB11-DA88-A633-6ECC5CC2F0ED}"/>
              </a:ext>
            </a:extLst>
          </p:cNvPr>
          <p:cNvPicPr>
            <a:picLocks noChangeAspect="1"/>
          </p:cNvPicPr>
          <p:nvPr/>
        </p:nvPicPr>
        <p:blipFill>
          <a:blip r:embed="rId3"/>
          <a:stretch>
            <a:fillRect/>
          </a:stretch>
        </p:blipFill>
        <p:spPr>
          <a:xfrm>
            <a:off x="5836012" y="2626313"/>
            <a:ext cx="6355988" cy="3724746"/>
          </a:xfrm>
          <a:prstGeom prst="rect">
            <a:avLst/>
          </a:prstGeom>
        </p:spPr>
      </p:pic>
    </p:spTree>
    <p:extLst>
      <p:ext uri="{BB962C8B-B14F-4D97-AF65-F5344CB8AC3E}">
        <p14:creationId xmlns:p14="http://schemas.microsoft.com/office/powerpoint/2010/main" val="2705583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CB91A5D-B3A3-505A-8E68-C5E20CA473D8}"/>
              </a:ext>
            </a:extLst>
          </p:cNvPr>
          <p:cNvPicPr>
            <a:picLocks noChangeAspect="1"/>
          </p:cNvPicPr>
          <p:nvPr/>
        </p:nvPicPr>
        <p:blipFill>
          <a:blip r:embed="rId2"/>
          <a:stretch>
            <a:fillRect/>
          </a:stretch>
        </p:blipFill>
        <p:spPr>
          <a:xfrm>
            <a:off x="388895" y="502943"/>
            <a:ext cx="6469676" cy="3724746"/>
          </a:xfrm>
          <a:prstGeom prst="rect">
            <a:avLst/>
          </a:prstGeom>
        </p:spPr>
      </p:pic>
      <p:sp>
        <p:nvSpPr>
          <p:cNvPr id="9" name="TextBox 8">
            <a:extLst>
              <a:ext uri="{FF2B5EF4-FFF2-40B4-BE49-F238E27FC236}">
                <a16:creationId xmlns:a16="http://schemas.microsoft.com/office/drawing/2014/main" id="{3B2F982F-2EF0-93B7-B6D0-33759D8EBB3E}"/>
              </a:ext>
            </a:extLst>
          </p:cNvPr>
          <p:cNvSpPr txBox="1"/>
          <p:nvPr/>
        </p:nvSpPr>
        <p:spPr>
          <a:xfrm>
            <a:off x="3623733" y="4911845"/>
            <a:ext cx="8263466" cy="646331"/>
          </a:xfrm>
          <a:prstGeom prst="rect">
            <a:avLst/>
          </a:prstGeom>
          <a:noFill/>
        </p:spPr>
        <p:txBody>
          <a:bodyPr wrap="square">
            <a:spAutoFit/>
          </a:bodyPr>
          <a:lstStyle/>
          <a:p>
            <a:r>
              <a:rPr lang="en-US" sz="1800" b="0" i="0" u="none" strike="noStrike" baseline="0" dirty="0" err="1">
                <a:solidFill>
                  <a:srgbClr val="000000"/>
                </a:solidFill>
                <a:latin typeface="LMMono10-Regular"/>
              </a:rPr>
              <a:t>stepmod</a:t>
            </a:r>
            <a:r>
              <a:rPr lang="en-US" sz="1800" b="0" i="0" u="none" strike="noStrike" baseline="0" dirty="0">
                <a:solidFill>
                  <a:srgbClr val="8F5A03"/>
                </a:solidFill>
                <a:latin typeface="LMMono10-Regular"/>
              </a:rPr>
              <a:t>=</a:t>
            </a:r>
            <a:r>
              <a:rPr lang="en-US" sz="1800" b="0" i="0" u="none" strike="noStrike" baseline="0" dirty="0" err="1">
                <a:solidFill>
                  <a:srgbClr val="000000"/>
                </a:solidFill>
                <a:latin typeface="LMMono10-Regular"/>
              </a:rPr>
              <a:t>ols_step_both_p</a:t>
            </a:r>
            <a:r>
              <a:rPr lang="en-US" sz="1800" b="0" i="0" u="none" strike="noStrike" baseline="0" dirty="0">
                <a:solidFill>
                  <a:srgbClr val="000000"/>
                </a:solidFill>
                <a:latin typeface="LMMono10-Regular"/>
              </a:rPr>
              <a:t>(</a:t>
            </a:r>
            <a:r>
              <a:rPr lang="en-US" sz="1800" b="0" i="0" u="none" strike="noStrike" baseline="0" dirty="0" err="1">
                <a:solidFill>
                  <a:srgbClr val="000000"/>
                </a:solidFill>
                <a:latin typeface="LMMono10-Regular"/>
              </a:rPr>
              <a:t>fullmodel,</a:t>
            </a:r>
            <a:r>
              <a:rPr lang="en-US" sz="1800" b="0" i="0" u="none" strike="noStrike" baseline="0" dirty="0" err="1">
                <a:solidFill>
                  <a:srgbClr val="C5A100"/>
                </a:solidFill>
                <a:latin typeface="LMMono10-Regular"/>
              </a:rPr>
              <a:t>pent</a:t>
            </a:r>
            <a:r>
              <a:rPr lang="en-US" sz="1800" b="0" i="0" u="none" strike="noStrike" baseline="0" dirty="0">
                <a:solidFill>
                  <a:srgbClr val="C5A100"/>
                </a:solidFill>
                <a:latin typeface="LMMono10-Regular"/>
              </a:rPr>
              <a:t> = </a:t>
            </a:r>
            <a:r>
              <a:rPr lang="en-US" sz="1800" b="0" i="0" u="none" strike="noStrike" baseline="0" dirty="0">
                <a:solidFill>
                  <a:srgbClr val="0000CF"/>
                </a:solidFill>
                <a:latin typeface="LMMono10-Regular"/>
              </a:rPr>
              <a:t>0.1</a:t>
            </a:r>
            <a:r>
              <a:rPr lang="en-US" sz="1800" b="0" i="0" u="none" strike="noStrike" baseline="0" dirty="0">
                <a:solidFill>
                  <a:srgbClr val="000000"/>
                </a:solidFill>
                <a:latin typeface="LMMono10-Regular"/>
              </a:rPr>
              <a:t>, </a:t>
            </a:r>
            <a:r>
              <a:rPr lang="en-US" sz="1800" b="0" i="0" u="none" strike="noStrike" baseline="0" dirty="0">
                <a:solidFill>
                  <a:srgbClr val="C5A100"/>
                </a:solidFill>
                <a:latin typeface="LMMono10-Regular"/>
              </a:rPr>
              <a:t>prem = </a:t>
            </a:r>
            <a:r>
              <a:rPr lang="en-US" sz="1800" b="0" i="0" u="none" strike="noStrike" baseline="0" dirty="0">
                <a:solidFill>
                  <a:srgbClr val="0000CF"/>
                </a:solidFill>
                <a:latin typeface="LMMono10-Regular"/>
              </a:rPr>
              <a:t>0.3</a:t>
            </a:r>
            <a:r>
              <a:rPr lang="en-US" sz="1800" b="0" i="0" u="none" strike="noStrike" baseline="0" dirty="0">
                <a:solidFill>
                  <a:srgbClr val="000000"/>
                </a:solidFill>
                <a:latin typeface="LMMono10-Regular"/>
              </a:rPr>
              <a:t>, </a:t>
            </a:r>
            <a:r>
              <a:rPr lang="en-US" sz="1800" b="0" i="0" u="none" strike="noStrike" baseline="0" dirty="0">
                <a:solidFill>
                  <a:srgbClr val="C5A100"/>
                </a:solidFill>
                <a:latin typeface="LMMono10-Regular"/>
              </a:rPr>
              <a:t>details=</a:t>
            </a:r>
            <a:r>
              <a:rPr lang="en-US" sz="1800" b="0" i="0" u="none" strike="noStrike" baseline="0" dirty="0">
                <a:solidFill>
                  <a:srgbClr val="000000"/>
                </a:solidFill>
                <a:latin typeface="LMMono10-Regular"/>
              </a:rPr>
              <a:t>TRUE) </a:t>
            </a:r>
          </a:p>
          <a:p>
            <a:r>
              <a:rPr lang="en-US" sz="1800" b="0" i="0" u="none" strike="noStrike" baseline="0" dirty="0">
                <a:latin typeface="LMMono10-Regular"/>
              </a:rPr>
              <a:t>summary(</a:t>
            </a:r>
            <a:r>
              <a:rPr lang="en-US" sz="1800" b="0" i="0" u="none" strike="noStrike" baseline="0" dirty="0" err="1">
                <a:latin typeface="LMMono10-Regular"/>
              </a:rPr>
              <a:t>stepmod$model</a:t>
            </a:r>
            <a:r>
              <a:rPr lang="en-US" sz="1800" b="0" i="0" u="none" strike="noStrike" baseline="0" dirty="0">
                <a:latin typeface="LMMono10-Regular"/>
              </a:rPr>
              <a:t>)</a:t>
            </a:r>
            <a:endParaRPr lang="en-US" dirty="0"/>
          </a:p>
        </p:txBody>
      </p:sp>
    </p:spTree>
    <p:extLst>
      <p:ext uri="{BB962C8B-B14F-4D97-AF65-F5344CB8AC3E}">
        <p14:creationId xmlns:p14="http://schemas.microsoft.com/office/powerpoint/2010/main" val="1233838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C6875-9178-B10F-D174-EF263A9E91FA}"/>
              </a:ext>
            </a:extLst>
          </p:cNvPr>
          <p:cNvSpPr>
            <a:spLocks noGrp="1"/>
          </p:cNvSpPr>
          <p:nvPr>
            <p:ph type="title"/>
          </p:nvPr>
        </p:nvSpPr>
        <p:spPr/>
        <p:txBody>
          <a:bodyPr/>
          <a:lstStyle/>
          <a:p>
            <a:r>
              <a:rPr lang="en-US" dirty="0"/>
              <a:t>Backward Elimination Procedure</a:t>
            </a:r>
          </a:p>
        </p:txBody>
      </p:sp>
      <p:pic>
        <p:nvPicPr>
          <p:cNvPr id="5" name="Content Placeholder 4">
            <a:extLst>
              <a:ext uri="{FF2B5EF4-FFF2-40B4-BE49-F238E27FC236}">
                <a16:creationId xmlns:a16="http://schemas.microsoft.com/office/drawing/2014/main" id="{37E0BADD-BE40-6451-2A07-73844B8E3121}"/>
              </a:ext>
            </a:extLst>
          </p:cNvPr>
          <p:cNvPicPr>
            <a:picLocks noGrp="1" noChangeAspect="1"/>
          </p:cNvPicPr>
          <p:nvPr>
            <p:ph idx="1"/>
          </p:nvPr>
        </p:nvPicPr>
        <p:blipFill>
          <a:blip r:embed="rId3"/>
          <a:stretch>
            <a:fillRect/>
          </a:stretch>
        </p:blipFill>
        <p:spPr>
          <a:xfrm>
            <a:off x="928355" y="1564351"/>
            <a:ext cx="7064177" cy="2260222"/>
          </a:xfrm>
        </p:spPr>
      </p:pic>
      <p:sp>
        <p:nvSpPr>
          <p:cNvPr id="7" name="TextBox 6">
            <a:extLst>
              <a:ext uri="{FF2B5EF4-FFF2-40B4-BE49-F238E27FC236}">
                <a16:creationId xmlns:a16="http://schemas.microsoft.com/office/drawing/2014/main" id="{AA5FD1E4-6EE6-E067-7326-D8654CF5508F}"/>
              </a:ext>
            </a:extLst>
          </p:cNvPr>
          <p:cNvSpPr txBox="1"/>
          <p:nvPr/>
        </p:nvSpPr>
        <p:spPr>
          <a:xfrm>
            <a:off x="838200" y="3824573"/>
            <a:ext cx="6096000" cy="307777"/>
          </a:xfrm>
          <a:prstGeom prst="rect">
            <a:avLst/>
          </a:prstGeom>
          <a:noFill/>
        </p:spPr>
        <p:txBody>
          <a:bodyPr wrap="square">
            <a:spAutoFit/>
          </a:bodyPr>
          <a:lstStyle/>
          <a:p>
            <a:r>
              <a:rPr lang="en-US" sz="1400" b="0" i="0" u="none" strike="noStrike" baseline="0" dirty="0">
                <a:latin typeface="LMMono10-Regular"/>
              </a:rPr>
              <a:t>summary(</a:t>
            </a:r>
            <a:r>
              <a:rPr lang="en-US" sz="1400" b="0" i="0" u="none" strike="noStrike" baseline="0" dirty="0" err="1">
                <a:latin typeface="LMMono10-Regular"/>
              </a:rPr>
              <a:t>backmodel$model</a:t>
            </a:r>
            <a:r>
              <a:rPr lang="en-US" sz="1400" b="0" i="0" u="none" strike="noStrike" baseline="0" dirty="0">
                <a:latin typeface="LMMono10-Regular"/>
              </a:rPr>
              <a:t>)</a:t>
            </a:r>
            <a:endParaRPr lang="en-US" sz="1400" dirty="0"/>
          </a:p>
        </p:txBody>
      </p:sp>
      <p:pic>
        <p:nvPicPr>
          <p:cNvPr id="9" name="Picture 8">
            <a:extLst>
              <a:ext uri="{FF2B5EF4-FFF2-40B4-BE49-F238E27FC236}">
                <a16:creationId xmlns:a16="http://schemas.microsoft.com/office/drawing/2014/main" id="{966AB1F3-107F-E4BB-50A0-DCFC436309FC}"/>
              </a:ext>
            </a:extLst>
          </p:cNvPr>
          <p:cNvPicPr>
            <a:picLocks noChangeAspect="1"/>
          </p:cNvPicPr>
          <p:nvPr/>
        </p:nvPicPr>
        <p:blipFill>
          <a:blip r:embed="rId4"/>
          <a:stretch>
            <a:fillRect/>
          </a:stretch>
        </p:blipFill>
        <p:spPr>
          <a:xfrm>
            <a:off x="883199" y="4452249"/>
            <a:ext cx="6881456" cy="1143099"/>
          </a:xfrm>
          <a:prstGeom prst="rect">
            <a:avLst/>
          </a:prstGeom>
        </p:spPr>
      </p:pic>
    </p:spTree>
    <p:extLst>
      <p:ext uri="{BB962C8B-B14F-4D97-AF65-F5344CB8AC3E}">
        <p14:creationId xmlns:p14="http://schemas.microsoft.com/office/powerpoint/2010/main" val="33231065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8EEE3-BAB3-244B-BFA3-2CC3608A2FA4}"/>
              </a:ext>
            </a:extLst>
          </p:cNvPr>
          <p:cNvSpPr>
            <a:spLocks noGrp="1"/>
          </p:cNvSpPr>
          <p:nvPr>
            <p:ph type="title"/>
          </p:nvPr>
        </p:nvSpPr>
        <p:spPr/>
        <p:txBody>
          <a:bodyPr/>
          <a:lstStyle/>
          <a:p>
            <a:r>
              <a:rPr lang="en-US" dirty="0"/>
              <a:t>Forward selection procedure</a:t>
            </a:r>
          </a:p>
        </p:txBody>
      </p:sp>
      <p:pic>
        <p:nvPicPr>
          <p:cNvPr id="5" name="Content Placeholder 4">
            <a:extLst>
              <a:ext uri="{FF2B5EF4-FFF2-40B4-BE49-F238E27FC236}">
                <a16:creationId xmlns:a16="http://schemas.microsoft.com/office/drawing/2014/main" id="{8BA589BA-8F7F-C02A-F760-D623CBAC555C}"/>
              </a:ext>
            </a:extLst>
          </p:cNvPr>
          <p:cNvPicPr>
            <a:picLocks noGrp="1" noChangeAspect="1"/>
          </p:cNvPicPr>
          <p:nvPr>
            <p:ph idx="1"/>
          </p:nvPr>
        </p:nvPicPr>
        <p:blipFill>
          <a:blip r:embed="rId2"/>
          <a:stretch>
            <a:fillRect/>
          </a:stretch>
        </p:blipFill>
        <p:spPr>
          <a:xfrm>
            <a:off x="939645" y="1549847"/>
            <a:ext cx="6835732" cy="1493649"/>
          </a:xfrm>
        </p:spPr>
      </p:pic>
      <p:pic>
        <p:nvPicPr>
          <p:cNvPr id="7" name="Picture 6">
            <a:extLst>
              <a:ext uri="{FF2B5EF4-FFF2-40B4-BE49-F238E27FC236}">
                <a16:creationId xmlns:a16="http://schemas.microsoft.com/office/drawing/2014/main" id="{C9CD6FB3-7F94-2437-6BB1-CEFC41C6DD5A}"/>
              </a:ext>
            </a:extLst>
          </p:cNvPr>
          <p:cNvPicPr>
            <a:picLocks noChangeAspect="1"/>
          </p:cNvPicPr>
          <p:nvPr/>
        </p:nvPicPr>
        <p:blipFill>
          <a:blip r:embed="rId3"/>
          <a:stretch>
            <a:fillRect/>
          </a:stretch>
        </p:blipFill>
        <p:spPr>
          <a:xfrm>
            <a:off x="939645" y="3360127"/>
            <a:ext cx="6866215" cy="1432684"/>
          </a:xfrm>
          <a:prstGeom prst="rect">
            <a:avLst/>
          </a:prstGeom>
        </p:spPr>
      </p:pic>
    </p:spTree>
    <p:extLst>
      <p:ext uri="{BB962C8B-B14F-4D97-AF65-F5344CB8AC3E}">
        <p14:creationId xmlns:p14="http://schemas.microsoft.com/office/powerpoint/2010/main" val="38079522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2C91A-70AD-5BE2-4664-5F2DD00EB499}"/>
              </a:ext>
            </a:extLst>
          </p:cNvPr>
          <p:cNvSpPr>
            <a:spLocks noGrp="1"/>
          </p:cNvSpPr>
          <p:nvPr>
            <p:ph type="title"/>
          </p:nvPr>
        </p:nvSpPr>
        <p:spPr/>
        <p:txBody>
          <a:bodyPr/>
          <a:lstStyle/>
          <a:p>
            <a:r>
              <a:rPr lang="en-US" dirty="0"/>
              <a:t>All-Possible-Regressions Selection Procedure</a:t>
            </a:r>
          </a:p>
        </p:txBody>
      </p:sp>
      <p:sp>
        <p:nvSpPr>
          <p:cNvPr id="6" name="Content Placeholder 5">
            <a:extLst>
              <a:ext uri="{FF2B5EF4-FFF2-40B4-BE49-F238E27FC236}">
                <a16:creationId xmlns:a16="http://schemas.microsoft.com/office/drawing/2014/main" id="{70802795-5B6E-A009-335F-6C703992240E}"/>
              </a:ext>
            </a:extLst>
          </p:cNvPr>
          <p:cNvSpPr>
            <a:spLocks noGrp="1"/>
          </p:cNvSpPr>
          <p:nvPr>
            <p:ph idx="1"/>
          </p:nvPr>
        </p:nvSpPr>
        <p:spPr>
          <a:xfrm>
            <a:off x="838200" y="1825625"/>
            <a:ext cx="10515600" cy="736953"/>
          </a:xfrm>
        </p:spPr>
        <p:txBody>
          <a:bodyPr>
            <a:normAutofit/>
          </a:bodyPr>
          <a:lstStyle/>
          <a:p>
            <a:r>
              <a:rPr lang="en-US" sz="1800" dirty="0"/>
              <a:t>1. MSE</a:t>
            </a:r>
          </a:p>
          <a:p>
            <a:r>
              <a:rPr lang="en-US" sz="1800" dirty="0"/>
              <a:t>2. Adjusted R2</a:t>
            </a:r>
          </a:p>
        </p:txBody>
      </p:sp>
      <p:pic>
        <p:nvPicPr>
          <p:cNvPr id="8" name="Picture 7">
            <a:extLst>
              <a:ext uri="{FF2B5EF4-FFF2-40B4-BE49-F238E27FC236}">
                <a16:creationId xmlns:a16="http://schemas.microsoft.com/office/drawing/2014/main" id="{64A68D78-4260-7D18-54C9-0AF30DA319D9}"/>
              </a:ext>
            </a:extLst>
          </p:cNvPr>
          <p:cNvPicPr>
            <a:picLocks noChangeAspect="1"/>
          </p:cNvPicPr>
          <p:nvPr/>
        </p:nvPicPr>
        <p:blipFill>
          <a:blip r:embed="rId2"/>
          <a:stretch>
            <a:fillRect/>
          </a:stretch>
        </p:blipFill>
        <p:spPr>
          <a:xfrm>
            <a:off x="118692" y="2697515"/>
            <a:ext cx="5803307" cy="4013264"/>
          </a:xfrm>
          <a:prstGeom prst="rect">
            <a:avLst/>
          </a:prstGeom>
        </p:spPr>
      </p:pic>
      <p:pic>
        <p:nvPicPr>
          <p:cNvPr id="10" name="Picture 9">
            <a:extLst>
              <a:ext uri="{FF2B5EF4-FFF2-40B4-BE49-F238E27FC236}">
                <a16:creationId xmlns:a16="http://schemas.microsoft.com/office/drawing/2014/main" id="{A155AF00-4D98-17F4-D3E2-DF22A1D1240F}"/>
              </a:ext>
            </a:extLst>
          </p:cNvPr>
          <p:cNvPicPr>
            <a:picLocks noChangeAspect="1"/>
          </p:cNvPicPr>
          <p:nvPr/>
        </p:nvPicPr>
        <p:blipFill>
          <a:blip r:embed="rId3"/>
          <a:stretch>
            <a:fillRect/>
          </a:stretch>
        </p:blipFill>
        <p:spPr>
          <a:xfrm>
            <a:off x="5949244" y="2407278"/>
            <a:ext cx="6124064" cy="3656864"/>
          </a:xfrm>
          <a:prstGeom prst="rect">
            <a:avLst/>
          </a:prstGeom>
        </p:spPr>
      </p:pic>
      <p:pic>
        <p:nvPicPr>
          <p:cNvPr id="12" name="Picture 11">
            <a:extLst>
              <a:ext uri="{FF2B5EF4-FFF2-40B4-BE49-F238E27FC236}">
                <a16:creationId xmlns:a16="http://schemas.microsoft.com/office/drawing/2014/main" id="{A4BB0A21-5334-E5A0-D7B4-4638A5E2633E}"/>
              </a:ext>
            </a:extLst>
          </p:cNvPr>
          <p:cNvPicPr>
            <a:picLocks noChangeAspect="1"/>
          </p:cNvPicPr>
          <p:nvPr/>
        </p:nvPicPr>
        <p:blipFill>
          <a:blip r:embed="rId4"/>
          <a:stretch>
            <a:fillRect/>
          </a:stretch>
        </p:blipFill>
        <p:spPr>
          <a:xfrm>
            <a:off x="5949244" y="6200195"/>
            <a:ext cx="4968671" cy="510584"/>
          </a:xfrm>
          <a:prstGeom prst="rect">
            <a:avLst/>
          </a:prstGeom>
        </p:spPr>
      </p:pic>
    </p:spTree>
    <p:extLst>
      <p:ext uri="{BB962C8B-B14F-4D97-AF65-F5344CB8AC3E}">
        <p14:creationId xmlns:p14="http://schemas.microsoft.com/office/powerpoint/2010/main" val="6059298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ADA4E-CCFB-9878-562F-2263CCE5D3CE}"/>
              </a:ext>
            </a:extLst>
          </p:cNvPr>
          <p:cNvSpPr>
            <a:spLocks noGrp="1"/>
          </p:cNvSpPr>
          <p:nvPr>
            <p:ph type="title"/>
          </p:nvPr>
        </p:nvSpPr>
        <p:spPr/>
        <p:txBody>
          <a:bodyPr/>
          <a:lstStyle/>
          <a:p>
            <a:r>
              <a:rPr lang="en-US" dirty="0">
                <a:solidFill>
                  <a:srgbClr val="00008B"/>
                </a:solidFill>
                <a:latin typeface="Helvetica Neue"/>
              </a:rPr>
              <a:t>Mallow’s Cp</a:t>
            </a:r>
          </a:p>
        </p:txBody>
      </p:sp>
      <p:pic>
        <p:nvPicPr>
          <p:cNvPr id="5" name="Picture 4">
            <a:extLst>
              <a:ext uri="{FF2B5EF4-FFF2-40B4-BE49-F238E27FC236}">
                <a16:creationId xmlns:a16="http://schemas.microsoft.com/office/drawing/2014/main" id="{E31EEF00-83ED-EF71-A086-C02E03C9776C}"/>
              </a:ext>
            </a:extLst>
          </p:cNvPr>
          <p:cNvPicPr>
            <a:picLocks noChangeAspect="1"/>
          </p:cNvPicPr>
          <p:nvPr/>
        </p:nvPicPr>
        <p:blipFill>
          <a:blip r:embed="rId2"/>
          <a:stretch>
            <a:fillRect/>
          </a:stretch>
        </p:blipFill>
        <p:spPr>
          <a:xfrm>
            <a:off x="197679" y="1559408"/>
            <a:ext cx="6382762" cy="2450580"/>
          </a:xfrm>
          <a:prstGeom prst="rect">
            <a:avLst/>
          </a:prstGeom>
        </p:spPr>
      </p:pic>
      <p:pic>
        <p:nvPicPr>
          <p:cNvPr id="7" name="Picture 6">
            <a:extLst>
              <a:ext uri="{FF2B5EF4-FFF2-40B4-BE49-F238E27FC236}">
                <a16:creationId xmlns:a16="http://schemas.microsoft.com/office/drawing/2014/main" id="{7658B25E-09FD-8C4F-5442-C441A6024899}"/>
              </a:ext>
            </a:extLst>
          </p:cNvPr>
          <p:cNvPicPr>
            <a:picLocks noChangeAspect="1"/>
          </p:cNvPicPr>
          <p:nvPr/>
        </p:nvPicPr>
        <p:blipFill>
          <a:blip r:embed="rId3"/>
          <a:stretch>
            <a:fillRect/>
          </a:stretch>
        </p:blipFill>
        <p:spPr>
          <a:xfrm>
            <a:off x="170671" y="4179725"/>
            <a:ext cx="6382763" cy="1087479"/>
          </a:xfrm>
          <a:prstGeom prst="rect">
            <a:avLst/>
          </a:prstGeom>
        </p:spPr>
      </p:pic>
      <p:pic>
        <p:nvPicPr>
          <p:cNvPr id="9" name="Picture 8">
            <a:extLst>
              <a:ext uri="{FF2B5EF4-FFF2-40B4-BE49-F238E27FC236}">
                <a16:creationId xmlns:a16="http://schemas.microsoft.com/office/drawing/2014/main" id="{64051D85-E295-6162-B3CE-AD5E42A7FFB8}"/>
              </a:ext>
            </a:extLst>
          </p:cNvPr>
          <p:cNvPicPr>
            <a:picLocks noChangeAspect="1"/>
          </p:cNvPicPr>
          <p:nvPr/>
        </p:nvPicPr>
        <p:blipFill>
          <a:blip r:embed="rId4"/>
          <a:stretch>
            <a:fillRect/>
          </a:stretch>
        </p:blipFill>
        <p:spPr>
          <a:xfrm>
            <a:off x="6692387" y="164031"/>
            <a:ext cx="5328942" cy="2450580"/>
          </a:xfrm>
          <a:prstGeom prst="rect">
            <a:avLst/>
          </a:prstGeom>
        </p:spPr>
      </p:pic>
      <p:pic>
        <p:nvPicPr>
          <p:cNvPr id="11" name="Picture 10">
            <a:extLst>
              <a:ext uri="{FF2B5EF4-FFF2-40B4-BE49-F238E27FC236}">
                <a16:creationId xmlns:a16="http://schemas.microsoft.com/office/drawing/2014/main" id="{141BC76A-8D56-794D-995B-7D11D2AC6D0A}"/>
              </a:ext>
            </a:extLst>
          </p:cNvPr>
          <p:cNvPicPr>
            <a:picLocks noChangeAspect="1"/>
          </p:cNvPicPr>
          <p:nvPr/>
        </p:nvPicPr>
        <p:blipFill>
          <a:blip r:embed="rId5"/>
          <a:stretch>
            <a:fillRect/>
          </a:stretch>
        </p:blipFill>
        <p:spPr>
          <a:xfrm>
            <a:off x="6692387" y="2875474"/>
            <a:ext cx="5328942" cy="2391730"/>
          </a:xfrm>
          <a:prstGeom prst="rect">
            <a:avLst/>
          </a:prstGeom>
        </p:spPr>
      </p:pic>
      <p:sp>
        <p:nvSpPr>
          <p:cNvPr id="13" name="TextBox 12">
            <a:extLst>
              <a:ext uri="{FF2B5EF4-FFF2-40B4-BE49-F238E27FC236}">
                <a16:creationId xmlns:a16="http://schemas.microsoft.com/office/drawing/2014/main" id="{FC29A4A2-0DC9-DC78-16BE-D158E21A28A0}"/>
              </a:ext>
            </a:extLst>
          </p:cNvPr>
          <p:cNvSpPr txBox="1"/>
          <p:nvPr/>
        </p:nvSpPr>
        <p:spPr>
          <a:xfrm>
            <a:off x="170671" y="5538768"/>
            <a:ext cx="11837098" cy="1200329"/>
          </a:xfrm>
          <a:prstGeom prst="rect">
            <a:avLst/>
          </a:prstGeom>
          <a:noFill/>
        </p:spPr>
        <p:txBody>
          <a:bodyPr wrap="square">
            <a:spAutoFit/>
          </a:bodyPr>
          <a:lstStyle/>
          <a:p>
            <a:r>
              <a:rPr lang="en-US" dirty="0"/>
              <a:t>The Cp criterion, named for Colin </a:t>
            </a:r>
            <a:r>
              <a:rPr lang="en-US" dirty="0" err="1"/>
              <a:t>Lingwood</a:t>
            </a:r>
            <a:r>
              <a:rPr lang="en-US" dirty="0"/>
              <a:t> Mallow, selects as the best subset model with</a:t>
            </a:r>
          </a:p>
          <a:p>
            <a:pPr marL="285750" indent="-285750">
              <a:buFont typeface="Arial" panose="020B0604020202020204" pitchFamily="34" charset="0"/>
              <a:buChar char="•"/>
            </a:pPr>
            <a:r>
              <a:rPr lang="en-US" dirty="0"/>
              <a:t>a small value of Cp (i.e., a small total mean square error), means that the model is relatively precise.</a:t>
            </a:r>
          </a:p>
          <a:p>
            <a:pPr marL="285750" indent="-285750">
              <a:buFont typeface="Arial" panose="020B0604020202020204" pitchFamily="34" charset="0"/>
              <a:buChar char="•"/>
            </a:pPr>
            <a:r>
              <a:rPr lang="en-US" dirty="0"/>
              <a:t>a value of Cp near p + 1, a property that indicates that slight (or no) bias exists in the subset regression model.</a:t>
            </a:r>
          </a:p>
          <a:p>
            <a:r>
              <a:rPr lang="en-US" dirty="0"/>
              <a:t>Thus, the Cp criterion focuses on minimizing total mean square error and the regression bias.</a:t>
            </a:r>
          </a:p>
        </p:txBody>
      </p:sp>
    </p:spTree>
    <p:extLst>
      <p:ext uri="{BB962C8B-B14F-4D97-AF65-F5344CB8AC3E}">
        <p14:creationId xmlns:p14="http://schemas.microsoft.com/office/powerpoint/2010/main" val="7149037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82530F-A366-311A-E66F-4F9BC8446D5A}"/>
              </a:ext>
            </a:extLst>
          </p:cNvPr>
          <p:cNvSpPr>
            <a:spLocks noGrp="1"/>
          </p:cNvSpPr>
          <p:nvPr>
            <p:ph type="title"/>
          </p:nvPr>
        </p:nvSpPr>
        <p:spPr/>
        <p:txBody>
          <a:bodyPr/>
          <a:lstStyle/>
          <a:p>
            <a:r>
              <a:rPr lang="en-US" dirty="0"/>
              <a:t>Evaluate the reliability of the model chosen</a:t>
            </a:r>
          </a:p>
        </p:txBody>
      </p:sp>
      <p:sp>
        <p:nvSpPr>
          <p:cNvPr id="3" name="Content Placeholder 2">
            <a:extLst>
              <a:ext uri="{FF2B5EF4-FFF2-40B4-BE49-F238E27FC236}">
                <a16:creationId xmlns:a16="http://schemas.microsoft.com/office/drawing/2014/main" id="{4335DFE2-5C07-1FAD-EFEC-F7D8779E366F}"/>
              </a:ext>
            </a:extLst>
          </p:cNvPr>
          <p:cNvSpPr>
            <a:spLocks noGrp="1"/>
          </p:cNvSpPr>
          <p:nvPr>
            <p:ph idx="1"/>
          </p:nvPr>
        </p:nvSpPr>
        <p:spPr/>
        <p:txBody>
          <a:bodyPr>
            <a:normAutofit/>
          </a:bodyPr>
          <a:lstStyle/>
          <a:p>
            <a:r>
              <a:rPr lang="en-US" sz="1800" dirty="0"/>
              <a:t>After using model selection by automatic methods or all possible regression methods, we might not have the best fit model yet, as we consider only main effects on independent variables. After eliminating some variables that are not important out of the model, we consider interaction terms and/or high order multiple regression model to improve the model.</a:t>
            </a:r>
          </a:p>
        </p:txBody>
      </p:sp>
      <p:sp>
        <p:nvSpPr>
          <p:cNvPr id="5" name="TextBox 4">
            <a:extLst>
              <a:ext uri="{FF2B5EF4-FFF2-40B4-BE49-F238E27FC236}">
                <a16:creationId xmlns:a16="http://schemas.microsoft.com/office/drawing/2014/main" id="{D8966441-6CFC-D826-F844-FD0351C07684}"/>
              </a:ext>
            </a:extLst>
          </p:cNvPr>
          <p:cNvSpPr txBox="1"/>
          <p:nvPr/>
        </p:nvSpPr>
        <p:spPr>
          <a:xfrm>
            <a:off x="5825067" y="3429000"/>
            <a:ext cx="6231466" cy="2800767"/>
          </a:xfrm>
          <a:prstGeom prst="rect">
            <a:avLst/>
          </a:prstGeom>
          <a:noFill/>
        </p:spPr>
        <p:txBody>
          <a:bodyPr wrap="square">
            <a:spAutoFit/>
          </a:bodyPr>
          <a:lstStyle/>
          <a:p>
            <a:pPr algn="l"/>
            <a:r>
              <a:rPr lang="en-US" sz="1600" b="0" i="0" u="none" strike="noStrike" baseline="0" dirty="0" err="1">
                <a:solidFill>
                  <a:srgbClr val="000000"/>
                </a:solidFill>
                <a:latin typeface="LMMono10-Regular"/>
              </a:rPr>
              <a:t>interacmodel</a:t>
            </a:r>
            <a:r>
              <a:rPr lang="en-US" sz="1600" b="0" i="0" u="none" strike="noStrike" baseline="0" dirty="0">
                <a:solidFill>
                  <a:srgbClr val="8F5A03"/>
                </a:solidFill>
                <a:latin typeface="LMMono10-Regular"/>
              </a:rPr>
              <a:t>&lt;-</a:t>
            </a:r>
            <a:r>
              <a:rPr lang="en-US" sz="1600" b="0" i="0" u="none" strike="noStrike" baseline="0" dirty="0" err="1">
                <a:solidFill>
                  <a:srgbClr val="000000"/>
                </a:solidFill>
                <a:latin typeface="LMMono10-Regular"/>
              </a:rPr>
              <a:t>lm</a:t>
            </a:r>
            <a:r>
              <a:rPr lang="en-US" sz="1600" b="0" i="0" u="none" strike="noStrike" baseline="0" dirty="0">
                <a:solidFill>
                  <a:srgbClr val="000000"/>
                </a:solidFill>
                <a:latin typeface="LMMono10-Regular"/>
              </a:rPr>
              <a:t>(Y~(X1+X2+factor(X3)+X4+X5)ˆ</a:t>
            </a:r>
            <a:r>
              <a:rPr lang="en-US" sz="1600" b="0" i="0" u="none" strike="noStrike" baseline="0" dirty="0">
                <a:solidFill>
                  <a:srgbClr val="0000CF"/>
                </a:solidFill>
                <a:latin typeface="LMMono10-Regular"/>
              </a:rPr>
              <a:t>2</a:t>
            </a:r>
            <a:r>
              <a:rPr lang="en-US" sz="1600" b="0" i="0" u="none" strike="noStrike" baseline="0" dirty="0">
                <a:solidFill>
                  <a:srgbClr val="000000"/>
                </a:solidFill>
                <a:latin typeface="LMMono10-Regular"/>
              </a:rPr>
              <a:t>,</a:t>
            </a:r>
            <a:r>
              <a:rPr lang="en-US" sz="1600" b="0" i="0" u="none" strike="noStrike" baseline="0" dirty="0">
                <a:solidFill>
                  <a:srgbClr val="C5A100"/>
                </a:solidFill>
                <a:latin typeface="LMMono10-Regular"/>
              </a:rPr>
              <a:t>data = </a:t>
            </a:r>
            <a:r>
              <a:rPr lang="en-US" sz="1600" b="0" i="0" u="none" strike="noStrike" baseline="0" dirty="0">
                <a:solidFill>
                  <a:srgbClr val="000000"/>
                </a:solidFill>
                <a:latin typeface="LMMono10-Regular"/>
              </a:rPr>
              <a:t>salary)</a:t>
            </a:r>
          </a:p>
          <a:p>
            <a:pPr algn="l"/>
            <a:r>
              <a:rPr lang="en-US" sz="1600" b="0" i="0" u="none" strike="noStrike" baseline="0" dirty="0">
                <a:solidFill>
                  <a:srgbClr val="000000"/>
                </a:solidFill>
                <a:latin typeface="LMMono10-Regular"/>
              </a:rPr>
              <a:t>summary(</a:t>
            </a:r>
            <a:r>
              <a:rPr lang="en-US" sz="1600" b="0" i="0" u="none" strike="noStrike" baseline="0" dirty="0" err="1">
                <a:solidFill>
                  <a:srgbClr val="000000"/>
                </a:solidFill>
                <a:latin typeface="LMMono10-Regular"/>
              </a:rPr>
              <a:t>interacmodel</a:t>
            </a:r>
            <a:r>
              <a:rPr lang="en-US" sz="1600" b="0" i="0" u="none" strike="noStrike" baseline="0" dirty="0">
                <a:solidFill>
                  <a:srgbClr val="000000"/>
                </a:solidFill>
                <a:latin typeface="LMMono10-Regular"/>
              </a:rPr>
              <a:t>)</a:t>
            </a:r>
          </a:p>
          <a:p>
            <a:pPr algn="l"/>
            <a:endParaRPr lang="en-US" sz="1600" dirty="0">
              <a:solidFill>
                <a:srgbClr val="000000"/>
              </a:solidFill>
              <a:latin typeface="LMMono10-Regular"/>
            </a:endParaRPr>
          </a:p>
          <a:p>
            <a:pPr algn="l"/>
            <a:r>
              <a:rPr lang="en-US" sz="1600" b="0" i="1" u="none" strike="noStrike" baseline="0" dirty="0">
                <a:solidFill>
                  <a:srgbClr val="8F5A03"/>
                </a:solidFill>
                <a:latin typeface="LMMono10-Italic"/>
              </a:rPr>
              <a:t>#considering high order model between </a:t>
            </a:r>
            <a:r>
              <a:rPr lang="en-US" sz="1600" b="0" i="1" u="none" strike="noStrike" baseline="0" dirty="0" err="1">
                <a:solidFill>
                  <a:srgbClr val="8F5A03"/>
                </a:solidFill>
                <a:latin typeface="LMMono10-Italic"/>
              </a:rPr>
              <a:t>Xs</a:t>
            </a:r>
            <a:r>
              <a:rPr lang="en-US" sz="1600" b="0" i="1" u="none" strike="noStrike" baseline="0" dirty="0">
                <a:solidFill>
                  <a:srgbClr val="8F5A03"/>
                </a:solidFill>
                <a:latin typeface="LMMono10-Italic"/>
              </a:rPr>
              <a:t> and Y to improve the model</a:t>
            </a:r>
          </a:p>
          <a:p>
            <a:pPr algn="l"/>
            <a:r>
              <a:rPr lang="en-US" sz="1600" b="0" i="0" u="none" strike="noStrike" baseline="0" dirty="0">
                <a:solidFill>
                  <a:srgbClr val="000000"/>
                </a:solidFill>
                <a:latin typeface="LMMono10-Regular"/>
              </a:rPr>
              <a:t>library(</a:t>
            </a:r>
            <a:r>
              <a:rPr lang="en-US" sz="1600" b="0" i="0" u="none" strike="noStrike" baseline="0" dirty="0" err="1">
                <a:solidFill>
                  <a:srgbClr val="000000"/>
                </a:solidFill>
                <a:latin typeface="LMMono10-Regular"/>
              </a:rPr>
              <a:t>GGally</a:t>
            </a:r>
            <a:r>
              <a:rPr lang="en-US" sz="1600" b="0" i="0" u="none" strike="noStrike" baseline="0" dirty="0">
                <a:solidFill>
                  <a:srgbClr val="000000"/>
                </a:solidFill>
                <a:latin typeface="LMMono10-Regular"/>
              </a:rPr>
              <a:t>) </a:t>
            </a:r>
            <a:r>
              <a:rPr lang="en-US" sz="1600" b="0" i="1" u="none" strike="noStrike" baseline="0" dirty="0">
                <a:solidFill>
                  <a:srgbClr val="8F5A03"/>
                </a:solidFill>
                <a:latin typeface="LMMono10-Italic"/>
              </a:rPr>
              <a:t># need to install the </a:t>
            </a:r>
            <a:r>
              <a:rPr lang="en-US" sz="1600" b="0" i="1" u="none" strike="noStrike" baseline="0" dirty="0" err="1">
                <a:solidFill>
                  <a:srgbClr val="8F5A03"/>
                </a:solidFill>
                <a:latin typeface="LMMono10-Italic"/>
              </a:rPr>
              <a:t>GGally</a:t>
            </a:r>
            <a:r>
              <a:rPr lang="en-US" sz="1600" b="0" i="1" u="none" strike="noStrike" baseline="0" dirty="0">
                <a:solidFill>
                  <a:srgbClr val="8F5A03"/>
                </a:solidFill>
                <a:latin typeface="LMMono10-Italic"/>
              </a:rPr>
              <a:t> package for </a:t>
            </a:r>
            <a:r>
              <a:rPr lang="en-US" sz="1600" b="0" i="1" u="none" strike="noStrike" baseline="0" dirty="0" err="1">
                <a:solidFill>
                  <a:srgbClr val="8F5A03"/>
                </a:solidFill>
                <a:latin typeface="LMMono10-Italic"/>
              </a:rPr>
              <a:t>ggpairs</a:t>
            </a:r>
            <a:r>
              <a:rPr lang="en-US" sz="1600" b="0" i="1" u="none" strike="noStrike" baseline="0" dirty="0">
                <a:solidFill>
                  <a:srgbClr val="8F5A03"/>
                </a:solidFill>
                <a:latin typeface="LMMono10-Italic"/>
              </a:rPr>
              <a:t> function</a:t>
            </a:r>
            <a:endParaRPr lang="en-US" sz="1600" b="0" i="1" u="none" strike="noStrike" baseline="0" dirty="0">
              <a:solidFill>
                <a:srgbClr val="000000"/>
              </a:solidFill>
              <a:latin typeface="LMMono10-Regular"/>
            </a:endParaRPr>
          </a:p>
          <a:p>
            <a:pPr algn="l"/>
            <a:endParaRPr lang="en-US" sz="1600" i="1" dirty="0">
              <a:solidFill>
                <a:srgbClr val="000000"/>
              </a:solidFill>
              <a:latin typeface="LMMono10-Regular"/>
            </a:endParaRPr>
          </a:p>
          <a:p>
            <a:pPr algn="l"/>
            <a:r>
              <a:rPr lang="en-US" sz="1600" b="0" i="0" u="none" strike="noStrike" baseline="0" dirty="0" err="1">
                <a:solidFill>
                  <a:srgbClr val="000000"/>
                </a:solidFill>
                <a:latin typeface="LMMono10-Regular"/>
              </a:rPr>
              <a:t>salarydata</a:t>
            </a:r>
            <a:r>
              <a:rPr lang="en-US" sz="1600" b="0" i="0" u="none" strike="noStrike" baseline="0" dirty="0">
                <a:solidFill>
                  <a:srgbClr val="000000"/>
                </a:solidFill>
                <a:latin typeface="LMMono10-Regular"/>
              </a:rPr>
              <a:t> </a:t>
            </a:r>
            <a:r>
              <a:rPr lang="en-US" sz="1600" b="0" i="0" u="none" strike="noStrike" baseline="0" dirty="0">
                <a:solidFill>
                  <a:srgbClr val="8F5A03"/>
                </a:solidFill>
                <a:latin typeface="LMMono10-Regular"/>
              </a:rPr>
              <a:t>&lt;-</a:t>
            </a:r>
            <a:r>
              <a:rPr lang="en-US" sz="1600" b="0" i="0" u="none" strike="noStrike" baseline="0" dirty="0" err="1">
                <a:solidFill>
                  <a:srgbClr val="000000"/>
                </a:solidFill>
                <a:latin typeface="LMMono10-Regular"/>
              </a:rPr>
              <a:t>data.frame</a:t>
            </a:r>
            <a:r>
              <a:rPr lang="en-US" sz="1600" b="0" i="0" u="none" strike="noStrike" baseline="0" dirty="0">
                <a:solidFill>
                  <a:srgbClr val="000000"/>
                </a:solidFill>
                <a:latin typeface="LMMono10-Regular"/>
              </a:rPr>
              <a:t>(salary$Y,salary$X1,salary$X2,salary$X3,salary$X4,salary$X5)</a:t>
            </a:r>
          </a:p>
          <a:p>
            <a:pPr algn="l"/>
            <a:r>
              <a:rPr lang="en-US" sz="1600" b="0" i="0" u="none" strike="noStrike" baseline="0" dirty="0" err="1">
                <a:solidFill>
                  <a:srgbClr val="000000"/>
                </a:solidFill>
                <a:latin typeface="LMMono10-Regular"/>
              </a:rPr>
              <a:t>Salarydata</a:t>
            </a:r>
            <a:endParaRPr lang="en-US" sz="1600" b="0" i="0" u="none" strike="noStrike" baseline="0" dirty="0">
              <a:solidFill>
                <a:srgbClr val="000000"/>
              </a:solidFill>
              <a:latin typeface="LMMono10-Regular"/>
            </a:endParaRPr>
          </a:p>
          <a:p>
            <a:pPr algn="l"/>
            <a:endParaRPr lang="en-US" sz="1600" dirty="0">
              <a:solidFill>
                <a:srgbClr val="000000"/>
              </a:solidFill>
              <a:latin typeface="LMMono10-Regular"/>
            </a:endParaRPr>
          </a:p>
          <a:p>
            <a:pPr algn="l"/>
            <a:endParaRPr lang="en-US" sz="1600" dirty="0"/>
          </a:p>
        </p:txBody>
      </p:sp>
    </p:spTree>
    <p:extLst>
      <p:ext uri="{BB962C8B-B14F-4D97-AF65-F5344CB8AC3E}">
        <p14:creationId xmlns:p14="http://schemas.microsoft.com/office/powerpoint/2010/main" val="1004677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4271-F779-5D61-C4F7-0E574F9B9CAD}"/>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F2B7A18-9B2E-F0DF-1C29-60A0ED918D39}"/>
              </a:ext>
            </a:extLst>
          </p:cNvPr>
          <p:cNvSpPr>
            <a:spLocks noGrp="1"/>
          </p:cNvSpPr>
          <p:nvPr>
            <p:ph idx="1"/>
          </p:nvPr>
        </p:nvSpPr>
        <p:spPr>
          <a:xfrm>
            <a:off x="838200" y="1825624"/>
            <a:ext cx="10515600" cy="4906479"/>
          </a:xfrm>
        </p:spPr>
        <p:txBody>
          <a:bodyPr>
            <a:normAutofit fontScale="70000" lnSpcReduction="20000"/>
          </a:bodyPr>
          <a:lstStyle/>
          <a:p>
            <a:pPr marL="0" indent="0">
              <a:buNone/>
            </a:pPr>
            <a:r>
              <a:rPr lang="en-US" dirty="0"/>
              <a:t>Questions to answer:</a:t>
            </a:r>
          </a:p>
          <a:p>
            <a:pPr marL="514350" indent="-514350">
              <a:buFont typeface="+mj-lt"/>
              <a:buAutoNum type="arabicPeriod"/>
            </a:pPr>
            <a:r>
              <a:rPr lang="en-US" dirty="0"/>
              <a:t>Can you please introduce yourself?</a:t>
            </a:r>
          </a:p>
          <a:p>
            <a:pPr marL="514350" indent="-514350">
              <a:buFont typeface="+mj-lt"/>
              <a:buAutoNum type="arabicPeriod"/>
            </a:pPr>
            <a:r>
              <a:rPr lang="en-US" dirty="0"/>
              <a:t>What motivates you to be an instructor for this course?</a:t>
            </a:r>
          </a:p>
          <a:p>
            <a:pPr marL="514350" indent="-514350">
              <a:buFont typeface="+mj-lt"/>
              <a:buAutoNum type="arabicPeriod"/>
            </a:pPr>
            <a:r>
              <a:rPr lang="en-US" dirty="0"/>
              <a:t>What are your expectations? How was a difficult case you had in your previous teaching experience?</a:t>
            </a:r>
          </a:p>
          <a:p>
            <a:pPr marL="0" indent="0">
              <a:buNone/>
            </a:pPr>
            <a:r>
              <a:rPr lang="en-US" dirty="0"/>
              <a:t>Questions to ask: </a:t>
            </a:r>
          </a:p>
          <a:p>
            <a:pPr marL="514350" indent="-514350">
              <a:buAutoNum type="arabicPeriod"/>
            </a:pPr>
            <a:r>
              <a:rPr lang="en-US" dirty="0"/>
              <a:t>What are the goals and aims of this workshop? </a:t>
            </a:r>
          </a:p>
          <a:p>
            <a:pPr marL="514350" indent="-514350">
              <a:buAutoNum type="arabicPeriod"/>
            </a:pPr>
            <a:r>
              <a:rPr lang="en-US" dirty="0"/>
              <a:t>How is the workshop organized? (schedule, online/in-person)</a:t>
            </a:r>
          </a:p>
          <a:p>
            <a:pPr marL="514350" indent="-514350">
              <a:buAutoNum type="arabicPeriod"/>
            </a:pPr>
            <a:r>
              <a:rPr lang="en-US" dirty="0"/>
              <a:t>How can we distinguish this workshop from another online course? </a:t>
            </a:r>
          </a:p>
          <a:p>
            <a:pPr marL="514350" indent="-514350">
              <a:buAutoNum type="arabicPeriod"/>
            </a:pPr>
            <a:r>
              <a:rPr lang="en-US" dirty="0"/>
              <a:t>How about the payment? </a:t>
            </a:r>
          </a:p>
          <a:p>
            <a:pPr marL="0" indent="0">
              <a:buNone/>
            </a:pPr>
            <a:r>
              <a:rPr lang="en-US" dirty="0"/>
              <a:t>Instructors/attendees: </a:t>
            </a:r>
          </a:p>
          <a:p>
            <a:pPr marL="514350" indent="-514350">
              <a:buFont typeface="Arial" panose="020B0604020202020204" pitchFamily="34" charset="0"/>
              <a:buAutoNum type="arabicPeriod"/>
            </a:pPr>
            <a:r>
              <a:rPr lang="en-US" dirty="0"/>
              <a:t>What kind of instructors are you looking for? What are the instructor’s duties? Do I need to prepare teaching slides?</a:t>
            </a:r>
          </a:p>
          <a:p>
            <a:pPr marL="514350" indent="-514350">
              <a:buAutoNum type="arabicPeriod"/>
            </a:pPr>
            <a:r>
              <a:rPr lang="en-US" dirty="0"/>
              <a:t>When am I supposed to know the interview results?</a:t>
            </a:r>
          </a:p>
          <a:p>
            <a:pPr marL="514350" indent="-514350">
              <a:buAutoNum type="arabicPeriod"/>
            </a:pPr>
            <a:r>
              <a:rPr lang="en-US" dirty="0"/>
              <a:t>Who will be the major attendees? </a:t>
            </a:r>
          </a:p>
        </p:txBody>
      </p:sp>
    </p:spTree>
    <p:extLst>
      <p:ext uri="{BB962C8B-B14F-4D97-AF65-F5344CB8AC3E}">
        <p14:creationId xmlns:p14="http://schemas.microsoft.com/office/powerpoint/2010/main" val="6633916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A76E6-3CAD-226D-C002-6597E3A0400F}"/>
              </a:ext>
            </a:extLst>
          </p:cNvPr>
          <p:cNvSpPr>
            <a:spLocks noGrp="1"/>
          </p:cNvSpPr>
          <p:nvPr>
            <p:ph type="title"/>
          </p:nvPr>
        </p:nvSpPr>
        <p:spPr/>
        <p:txBody>
          <a:bodyPr/>
          <a:lstStyle/>
          <a:p>
            <a:r>
              <a:rPr lang="en-US" dirty="0"/>
              <a:t>4. Diagnostics</a:t>
            </a:r>
          </a:p>
        </p:txBody>
      </p:sp>
      <p:pic>
        <p:nvPicPr>
          <p:cNvPr id="5" name="Picture 4">
            <a:extLst>
              <a:ext uri="{FF2B5EF4-FFF2-40B4-BE49-F238E27FC236}">
                <a16:creationId xmlns:a16="http://schemas.microsoft.com/office/drawing/2014/main" id="{D7CC2A1D-B222-57E5-AF93-1A0DC550870C}"/>
              </a:ext>
            </a:extLst>
          </p:cNvPr>
          <p:cNvPicPr>
            <a:picLocks noChangeAspect="1"/>
          </p:cNvPicPr>
          <p:nvPr/>
        </p:nvPicPr>
        <p:blipFill>
          <a:blip r:embed="rId2"/>
          <a:stretch>
            <a:fillRect/>
          </a:stretch>
        </p:blipFill>
        <p:spPr>
          <a:xfrm>
            <a:off x="838200" y="1398967"/>
            <a:ext cx="6035563" cy="3200677"/>
          </a:xfrm>
          <a:prstGeom prst="rect">
            <a:avLst/>
          </a:prstGeom>
        </p:spPr>
      </p:pic>
      <p:sp>
        <p:nvSpPr>
          <p:cNvPr id="6" name="TextBox 5">
            <a:extLst>
              <a:ext uri="{FF2B5EF4-FFF2-40B4-BE49-F238E27FC236}">
                <a16:creationId xmlns:a16="http://schemas.microsoft.com/office/drawing/2014/main" id="{691F9350-C7A0-6D5C-9F14-5248128F07D9}"/>
              </a:ext>
            </a:extLst>
          </p:cNvPr>
          <p:cNvSpPr txBox="1"/>
          <p:nvPr/>
        </p:nvSpPr>
        <p:spPr>
          <a:xfrm>
            <a:off x="838200" y="4876800"/>
            <a:ext cx="5091330" cy="369332"/>
          </a:xfrm>
          <a:prstGeom prst="rect">
            <a:avLst/>
          </a:prstGeom>
          <a:noFill/>
        </p:spPr>
        <p:txBody>
          <a:bodyPr wrap="none" rtlCol="0">
            <a:spAutoFit/>
          </a:bodyPr>
          <a:lstStyle/>
          <a:p>
            <a:r>
              <a:rPr lang="en-US" dirty="0"/>
              <a:t>Residuals can be used as estimate of the error terms</a:t>
            </a:r>
          </a:p>
        </p:txBody>
      </p:sp>
    </p:spTree>
    <p:extLst>
      <p:ext uri="{BB962C8B-B14F-4D97-AF65-F5344CB8AC3E}">
        <p14:creationId xmlns:p14="http://schemas.microsoft.com/office/powerpoint/2010/main" val="2528412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ECAE16-5854-F620-F57D-C0E2682F0463}"/>
              </a:ext>
            </a:extLst>
          </p:cNvPr>
          <p:cNvSpPr>
            <a:spLocks noGrp="1"/>
          </p:cNvSpPr>
          <p:nvPr>
            <p:ph type="title"/>
          </p:nvPr>
        </p:nvSpPr>
        <p:spPr/>
        <p:txBody>
          <a:bodyPr/>
          <a:lstStyle/>
          <a:p>
            <a:r>
              <a:rPr lang="en-US" dirty="0"/>
              <a:t>Linearity assumption</a:t>
            </a:r>
          </a:p>
        </p:txBody>
      </p:sp>
      <p:sp>
        <p:nvSpPr>
          <p:cNvPr id="3" name="Content Placeholder 2">
            <a:extLst>
              <a:ext uri="{FF2B5EF4-FFF2-40B4-BE49-F238E27FC236}">
                <a16:creationId xmlns:a16="http://schemas.microsoft.com/office/drawing/2014/main" id="{04225370-852C-3C82-4569-32EA20872363}"/>
              </a:ext>
            </a:extLst>
          </p:cNvPr>
          <p:cNvSpPr>
            <a:spLocks noGrp="1"/>
          </p:cNvSpPr>
          <p:nvPr>
            <p:ph idx="1"/>
          </p:nvPr>
        </p:nvSpPr>
        <p:spPr>
          <a:xfrm>
            <a:off x="655984" y="1817000"/>
            <a:ext cx="10515600" cy="4351338"/>
          </a:xfrm>
        </p:spPr>
        <p:txBody>
          <a:bodyPr/>
          <a:lstStyle/>
          <a:p>
            <a:r>
              <a:rPr lang="en-US" dirty="0"/>
              <a:t>1. Linearity assumption: Residual plots </a:t>
            </a:r>
          </a:p>
          <a:p>
            <a:pPr lvl="1"/>
            <a:r>
              <a:rPr lang="en-US" dirty="0"/>
              <a:t>straight-line relationship between the predictors and the response</a:t>
            </a:r>
          </a:p>
        </p:txBody>
      </p:sp>
      <p:pic>
        <p:nvPicPr>
          <p:cNvPr id="5" name="Picture 4">
            <a:extLst>
              <a:ext uri="{FF2B5EF4-FFF2-40B4-BE49-F238E27FC236}">
                <a16:creationId xmlns:a16="http://schemas.microsoft.com/office/drawing/2014/main" id="{6F981169-D12D-457F-5C16-A189FCB4FC73}"/>
              </a:ext>
            </a:extLst>
          </p:cNvPr>
          <p:cNvPicPr>
            <a:picLocks noChangeAspect="1"/>
          </p:cNvPicPr>
          <p:nvPr/>
        </p:nvPicPr>
        <p:blipFill>
          <a:blip r:embed="rId2"/>
          <a:stretch>
            <a:fillRect/>
          </a:stretch>
        </p:blipFill>
        <p:spPr>
          <a:xfrm>
            <a:off x="84065" y="2655146"/>
            <a:ext cx="5320602" cy="699421"/>
          </a:xfrm>
          <a:prstGeom prst="rect">
            <a:avLst/>
          </a:prstGeom>
        </p:spPr>
      </p:pic>
      <p:pic>
        <p:nvPicPr>
          <p:cNvPr id="7" name="Picture 6">
            <a:extLst>
              <a:ext uri="{FF2B5EF4-FFF2-40B4-BE49-F238E27FC236}">
                <a16:creationId xmlns:a16="http://schemas.microsoft.com/office/drawing/2014/main" id="{36820206-FE6E-919C-5E14-4A6A1D15D769}"/>
              </a:ext>
            </a:extLst>
          </p:cNvPr>
          <p:cNvPicPr>
            <a:picLocks noChangeAspect="1"/>
          </p:cNvPicPr>
          <p:nvPr/>
        </p:nvPicPr>
        <p:blipFill>
          <a:blip r:embed="rId3"/>
          <a:stretch>
            <a:fillRect/>
          </a:stretch>
        </p:blipFill>
        <p:spPr>
          <a:xfrm>
            <a:off x="84065" y="3511972"/>
            <a:ext cx="3353478" cy="518322"/>
          </a:xfrm>
          <a:prstGeom prst="rect">
            <a:avLst/>
          </a:prstGeom>
        </p:spPr>
      </p:pic>
      <p:pic>
        <p:nvPicPr>
          <p:cNvPr id="9" name="Picture 8">
            <a:extLst>
              <a:ext uri="{FF2B5EF4-FFF2-40B4-BE49-F238E27FC236}">
                <a16:creationId xmlns:a16="http://schemas.microsoft.com/office/drawing/2014/main" id="{81F0253B-C439-7AC3-E31B-DE255D8A98A4}"/>
              </a:ext>
            </a:extLst>
          </p:cNvPr>
          <p:cNvPicPr>
            <a:picLocks noChangeAspect="1"/>
          </p:cNvPicPr>
          <p:nvPr/>
        </p:nvPicPr>
        <p:blipFill>
          <a:blip r:embed="rId4"/>
          <a:stretch>
            <a:fillRect/>
          </a:stretch>
        </p:blipFill>
        <p:spPr>
          <a:xfrm>
            <a:off x="84066" y="4181882"/>
            <a:ext cx="5870148" cy="668198"/>
          </a:xfrm>
          <a:prstGeom prst="rect">
            <a:avLst/>
          </a:prstGeom>
        </p:spPr>
      </p:pic>
      <p:pic>
        <p:nvPicPr>
          <p:cNvPr id="11" name="Picture 10">
            <a:extLst>
              <a:ext uri="{FF2B5EF4-FFF2-40B4-BE49-F238E27FC236}">
                <a16:creationId xmlns:a16="http://schemas.microsoft.com/office/drawing/2014/main" id="{A7439622-4E7D-E708-E3C6-D3330B74B847}"/>
              </a:ext>
            </a:extLst>
          </p:cNvPr>
          <p:cNvPicPr>
            <a:picLocks noChangeAspect="1"/>
          </p:cNvPicPr>
          <p:nvPr/>
        </p:nvPicPr>
        <p:blipFill>
          <a:blip r:embed="rId5"/>
          <a:stretch>
            <a:fillRect/>
          </a:stretch>
        </p:blipFill>
        <p:spPr>
          <a:xfrm>
            <a:off x="84066" y="5006482"/>
            <a:ext cx="5370560" cy="343466"/>
          </a:xfrm>
          <a:prstGeom prst="rect">
            <a:avLst/>
          </a:prstGeom>
        </p:spPr>
      </p:pic>
      <p:pic>
        <p:nvPicPr>
          <p:cNvPr id="13" name="Picture 12">
            <a:extLst>
              <a:ext uri="{FF2B5EF4-FFF2-40B4-BE49-F238E27FC236}">
                <a16:creationId xmlns:a16="http://schemas.microsoft.com/office/drawing/2014/main" id="{71226FA6-793A-CBE4-2E9F-654250DA8DD7}"/>
              </a:ext>
            </a:extLst>
          </p:cNvPr>
          <p:cNvPicPr>
            <a:picLocks noChangeAspect="1"/>
          </p:cNvPicPr>
          <p:nvPr/>
        </p:nvPicPr>
        <p:blipFill rotWithShape="1">
          <a:blip r:embed="rId6"/>
          <a:srcRect b="55987"/>
          <a:stretch/>
        </p:blipFill>
        <p:spPr>
          <a:xfrm>
            <a:off x="103402" y="5496497"/>
            <a:ext cx="5351826" cy="530464"/>
          </a:xfrm>
          <a:prstGeom prst="rect">
            <a:avLst/>
          </a:prstGeom>
        </p:spPr>
      </p:pic>
      <p:pic>
        <p:nvPicPr>
          <p:cNvPr id="15" name="Picture 14">
            <a:extLst>
              <a:ext uri="{FF2B5EF4-FFF2-40B4-BE49-F238E27FC236}">
                <a16:creationId xmlns:a16="http://schemas.microsoft.com/office/drawing/2014/main" id="{F9227619-7AC7-35ED-5D39-B4E2825A1EE8}"/>
              </a:ext>
            </a:extLst>
          </p:cNvPr>
          <p:cNvPicPr>
            <a:picLocks noChangeAspect="1"/>
          </p:cNvPicPr>
          <p:nvPr/>
        </p:nvPicPr>
        <p:blipFill>
          <a:blip r:embed="rId7"/>
          <a:stretch>
            <a:fillRect/>
          </a:stretch>
        </p:blipFill>
        <p:spPr>
          <a:xfrm>
            <a:off x="6278217" y="2746849"/>
            <a:ext cx="2303053" cy="2491641"/>
          </a:xfrm>
          <a:prstGeom prst="rect">
            <a:avLst/>
          </a:prstGeom>
        </p:spPr>
      </p:pic>
      <p:pic>
        <p:nvPicPr>
          <p:cNvPr id="17" name="Picture 16">
            <a:extLst>
              <a:ext uri="{FF2B5EF4-FFF2-40B4-BE49-F238E27FC236}">
                <a16:creationId xmlns:a16="http://schemas.microsoft.com/office/drawing/2014/main" id="{BE39FD62-3DF2-73B4-523F-6197133D945F}"/>
              </a:ext>
            </a:extLst>
          </p:cNvPr>
          <p:cNvPicPr>
            <a:picLocks noChangeAspect="1"/>
          </p:cNvPicPr>
          <p:nvPr/>
        </p:nvPicPr>
        <p:blipFill>
          <a:blip r:embed="rId8"/>
          <a:stretch>
            <a:fillRect/>
          </a:stretch>
        </p:blipFill>
        <p:spPr>
          <a:xfrm>
            <a:off x="6278217" y="6042044"/>
            <a:ext cx="5796514" cy="596776"/>
          </a:xfrm>
          <a:prstGeom prst="rect">
            <a:avLst/>
          </a:prstGeom>
        </p:spPr>
      </p:pic>
      <p:cxnSp>
        <p:nvCxnSpPr>
          <p:cNvPr id="22" name="Straight Connector 21">
            <a:extLst>
              <a:ext uri="{FF2B5EF4-FFF2-40B4-BE49-F238E27FC236}">
                <a16:creationId xmlns:a16="http://schemas.microsoft.com/office/drawing/2014/main" id="{EFFDBB77-E210-65CB-4CAF-6D7A3438E163}"/>
              </a:ext>
            </a:extLst>
          </p:cNvPr>
          <p:cNvCxnSpPr/>
          <p:nvPr/>
        </p:nvCxnSpPr>
        <p:spPr>
          <a:xfrm>
            <a:off x="6044047" y="2655146"/>
            <a:ext cx="0" cy="3848755"/>
          </a:xfrm>
          <a:prstGeom prst="line">
            <a:avLst/>
          </a:prstGeom>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CCDFE3B2-4B1F-6F74-A2C4-D3B073BE0A65}"/>
              </a:ext>
            </a:extLst>
          </p:cNvPr>
          <p:cNvPicPr>
            <a:picLocks noChangeAspect="1"/>
          </p:cNvPicPr>
          <p:nvPr/>
        </p:nvPicPr>
        <p:blipFill>
          <a:blip r:embed="rId9"/>
          <a:stretch>
            <a:fillRect/>
          </a:stretch>
        </p:blipFill>
        <p:spPr>
          <a:xfrm>
            <a:off x="6278218" y="5349948"/>
            <a:ext cx="3426892" cy="584683"/>
          </a:xfrm>
          <a:prstGeom prst="rect">
            <a:avLst/>
          </a:prstGeom>
        </p:spPr>
      </p:pic>
    </p:spTree>
    <p:extLst>
      <p:ext uri="{BB962C8B-B14F-4D97-AF65-F5344CB8AC3E}">
        <p14:creationId xmlns:p14="http://schemas.microsoft.com/office/powerpoint/2010/main" val="22367892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3CB80-8F47-FB7C-6485-89707AE793E8}"/>
              </a:ext>
            </a:extLst>
          </p:cNvPr>
          <p:cNvSpPr>
            <a:spLocks noGrp="1"/>
          </p:cNvSpPr>
          <p:nvPr>
            <p:ph type="title"/>
          </p:nvPr>
        </p:nvSpPr>
        <p:spPr/>
        <p:txBody>
          <a:bodyPr/>
          <a:lstStyle/>
          <a:p>
            <a:r>
              <a:rPr lang="en-US" dirty="0"/>
              <a:t>Independence Assumption</a:t>
            </a:r>
          </a:p>
        </p:txBody>
      </p:sp>
      <p:sp>
        <p:nvSpPr>
          <p:cNvPr id="3" name="Content Placeholder 2">
            <a:extLst>
              <a:ext uri="{FF2B5EF4-FFF2-40B4-BE49-F238E27FC236}">
                <a16:creationId xmlns:a16="http://schemas.microsoft.com/office/drawing/2014/main" id="{0DFCD969-3BEB-9E59-0BBD-8C4A337E78DF}"/>
              </a:ext>
            </a:extLst>
          </p:cNvPr>
          <p:cNvSpPr>
            <a:spLocks noGrp="1"/>
          </p:cNvSpPr>
          <p:nvPr>
            <p:ph idx="1"/>
          </p:nvPr>
        </p:nvSpPr>
        <p:spPr/>
        <p:txBody>
          <a:bodyPr>
            <a:normAutofit/>
          </a:bodyPr>
          <a:lstStyle/>
          <a:p>
            <a:r>
              <a:rPr lang="en-US" sz="2000" dirty="0"/>
              <a:t>Independence assumption: Residual VS Fits</a:t>
            </a:r>
          </a:p>
          <a:p>
            <a:r>
              <a:rPr lang="en-US" sz="2000" dirty="0"/>
              <a:t>An important assumption of the linear regression model is that the error terms, ϵ1, ϵ2, ϵ3, ..., ϵn are uncorrelated. [Not for time series data]</a:t>
            </a:r>
          </a:p>
          <a:p>
            <a:r>
              <a:rPr lang="en-US" sz="2000" dirty="0"/>
              <a:t>displays of the regression residuals for evidence of patterns, trends or clumping, any of which would suggest a failure of independence. In the special case when response Y is related to time. </a:t>
            </a:r>
          </a:p>
        </p:txBody>
      </p:sp>
    </p:spTree>
    <p:extLst>
      <p:ext uri="{BB962C8B-B14F-4D97-AF65-F5344CB8AC3E}">
        <p14:creationId xmlns:p14="http://schemas.microsoft.com/office/powerpoint/2010/main" val="33944559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81F980-0D8D-06CC-0D1B-DB2D56446056}"/>
              </a:ext>
            </a:extLst>
          </p:cNvPr>
          <p:cNvSpPr>
            <a:spLocks noGrp="1"/>
          </p:cNvSpPr>
          <p:nvPr>
            <p:ph type="title"/>
          </p:nvPr>
        </p:nvSpPr>
        <p:spPr/>
        <p:txBody>
          <a:bodyPr/>
          <a:lstStyle/>
          <a:p>
            <a:r>
              <a:rPr lang="en-US" dirty="0"/>
              <a:t>Equal variance assumption</a:t>
            </a:r>
          </a:p>
        </p:txBody>
      </p:sp>
      <p:sp>
        <p:nvSpPr>
          <p:cNvPr id="3" name="Content Placeholder 2">
            <a:extLst>
              <a:ext uri="{FF2B5EF4-FFF2-40B4-BE49-F238E27FC236}">
                <a16:creationId xmlns:a16="http://schemas.microsoft.com/office/drawing/2014/main" id="{B364E62E-D7EF-82F7-A7A8-B7B05D675087}"/>
              </a:ext>
            </a:extLst>
          </p:cNvPr>
          <p:cNvSpPr>
            <a:spLocks noGrp="1"/>
          </p:cNvSpPr>
          <p:nvPr>
            <p:ph idx="1"/>
          </p:nvPr>
        </p:nvSpPr>
        <p:spPr/>
        <p:txBody>
          <a:bodyPr/>
          <a:lstStyle/>
          <a:p>
            <a:r>
              <a:rPr lang="en-US" dirty="0"/>
              <a:t>1. Check “Residual VS Fitted” plots</a:t>
            </a:r>
          </a:p>
          <a:p>
            <a:r>
              <a:rPr lang="en-US" dirty="0"/>
              <a:t>2. Conduct Heteroscedasticity test</a:t>
            </a:r>
          </a:p>
          <a:p>
            <a:pPr lvl="1"/>
            <a:r>
              <a:rPr lang="en-US" dirty="0"/>
              <a:t>Conduct a test for heteroscedasticity (non constant </a:t>
            </a:r>
            <a:r>
              <a:rPr lang="en-US" dirty="0" err="1"/>
              <a:t>varaince</a:t>
            </a:r>
            <a:r>
              <a:rPr lang="en-US" dirty="0"/>
              <a:t>) and plot a residual plot.</a:t>
            </a:r>
          </a:p>
          <a:p>
            <a:pPr lvl="2"/>
            <a:r>
              <a:rPr lang="en-US" dirty="0"/>
              <a:t>#Heteroscedasticity test</a:t>
            </a:r>
          </a:p>
          <a:p>
            <a:pPr lvl="2"/>
            <a:r>
              <a:rPr lang="en-US" dirty="0"/>
              <a:t>#H0:heteroscedasticity is not present, constant variance</a:t>
            </a:r>
          </a:p>
          <a:p>
            <a:pPr lvl="2"/>
            <a:r>
              <a:rPr lang="en-US" dirty="0"/>
              <a:t>#Ha:heteroscedasticity is present, not constant variance</a:t>
            </a:r>
          </a:p>
          <a:p>
            <a:pPr lvl="2"/>
            <a:r>
              <a:rPr lang="en-US" dirty="0" err="1"/>
              <a:t>bptest</a:t>
            </a:r>
            <a:r>
              <a:rPr lang="en-US" dirty="0"/>
              <a:t>(</a:t>
            </a:r>
            <a:r>
              <a:rPr lang="en-US" dirty="0" err="1"/>
              <a:t>finalintermodel</a:t>
            </a:r>
            <a:r>
              <a:rPr lang="en-US" dirty="0"/>
              <a:t>), #studentized </a:t>
            </a:r>
            <a:r>
              <a:rPr lang="en-US" b="1" dirty="0"/>
              <a:t>Breusch-Pagan test</a:t>
            </a:r>
          </a:p>
          <a:p>
            <a:pPr lvl="3"/>
            <a:r>
              <a:rPr lang="en-US" dirty="0"/>
              <a:t> in the presence of heteroscedasticity, play with the power of items; then </a:t>
            </a:r>
            <a:r>
              <a:rPr lang="en-US" dirty="0" err="1"/>
              <a:t>bptest</a:t>
            </a:r>
            <a:r>
              <a:rPr lang="en-US" dirty="0"/>
              <a:t> again. </a:t>
            </a:r>
          </a:p>
        </p:txBody>
      </p:sp>
      <p:pic>
        <p:nvPicPr>
          <p:cNvPr id="5" name="Picture 4">
            <a:extLst>
              <a:ext uri="{FF2B5EF4-FFF2-40B4-BE49-F238E27FC236}">
                <a16:creationId xmlns:a16="http://schemas.microsoft.com/office/drawing/2014/main" id="{3998B674-5E1A-99A0-3D50-F040B1A6D8E4}"/>
              </a:ext>
            </a:extLst>
          </p:cNvPr>
          <p:cNvPicPr>
            <a:picLocks noChangeAspect="1"/>
          </p:cNvPicPr>
          <p:nvPr/>
        </p:nvPicPr>
        <p:blipFill>
          <a:blip r:embed="rId2"/>
          <a:stretch>
            <a:fillRect/>
          </a:stretch>
        </p:blipFill>
        <p:spPr>
          <a:xfrm>
            <a:off x="7310858" y="2078454"/>
            <a:ext cx="4282811" cy="167655"/>
          </a:xfrm>
          <a:prstGeom prst="rect">
            <a:avLst/>
          </a:prstGeom>
        </p:spPr>
      </p:pic>
      <p:pic>
        <p:nvPicPr>
          <p:cNvPr id="7" name="Picture 6">
            <a:extLst>
              <a:ext uri="{FF2B5EF4-FFF2-40B4-BE49-F238E27FC236}">
                <a16:creationId xmlns:a16="http://schemas.microsoft.com/office/drawing/2014/main" id="{A4498117-436F-D82B-7B40-99D8FC48A7A1}"/>
              </a:ext>
            </a:extLst>
          </p:cNvPr>
          <p:cNvPicPr>
            <a:picLocks noChangeAspect="1"/>
          </p:cNvPicPr>
          <p:nvPr/>
        </p:nvPicPr>
        <p:blipFill>
          <a:blip r:embed="rId3"/>
          <a:stretch>
            <a:fillRect/>
          </a:stretch>
        </p:blipFill>
        <p:spPr>
          <a:xfrm>
            <a:off x="7310858" y="1098532"/>
            <a:ext cx="4753686" cy="844985"/>
          </a:xfrm>
          <a:prstGeom prst="rect">
            <a:avLst/>
          </a:prstGeom>
        </p:spPr>
      </p:pic>
      <p:pic>
        <p:nvPicPr>
          <p:cNvPr id="9" name="Picture 8">
            <a:extLst>
              <a:ext uri="{FF2B5EF4-FFF2-40B4-BE49-F238E27FC236}">
                <a16:creationId xmlns:a16="http://schemas.microsoft.com/office/drawing/2014/main" id="{095A5C2C-CB1F-1FDB-1354-2E072F70E89B}"/>
              </a:ext>
            </a:extLst>
          </p:cNvPr>
          <p:cNvPicPr>
            <a:picLocks noChangeAspect="1"/>
          </p:cNvPicPr>
          <p:nvPr/>
        </p:nvPicPr>
        <p:blipFill>
          <a:blip r:embed="rId4"/>
          <a:stretch>
            <a:fillRect/>
          </a:stretch>
        </p:blipFill>
        <p:spPr>
          <a:xfrm>
            <a:off x="7310858" y="343549"/>
            <a:ext cx="4753686" cy="620046"/>
          </a:xfrm>
          <a:prstGeom prst="rect">
            <a:avLst/>
          </a:prstGeom>
        </p:spPr>
      </p:pic>
      <p:pic>
        <p:nvPicPr>
          <p:cNvPr id="11" name="Picture 10">
            <a:extLst>
              <a:ext uri="{FF2B5EF4-FFF2-40B4-BE49-F238E27FC236}">
                <a16:creationId xmlns:a16="http://schemas.microsoft.com/office/drawing/2014/main" id="{A4EDEAE7-CAA8-D813-300A-E72BF4C2CBF7}"/>
              </a:ext>
            </a:extLst>
          </p:cNvPr>
          <p:cNvPicPr>
            <a:picLocks noChangeAspect="1"/>
          </p:cNvPicPr>
          <p:nvPr/>
        </p:nvPicPr>
        <p:blipFill>
          <a:blip r:embed="rId5"/>
          <a:stretch>
            <a:fillRect/>
          </a:stretch>
        </p:blipFill>
        <p:spPr>
          <a:xfrm>
            <a:off x="3590370" y="5850850"/>
            <a:ext cx="8474174" cy="922100"/>
          </a:xfrm>
          <a:prstGeom prst="rect">
            <a:avLst/>
          </a:prstGeom>
        </p:spPr>
      </p:pic>
    </p:spTree>
    <p:extLst>
      <p:ext uri="{BB962C8B-B14F-4D97-AF65-F5344CB8AC3E}">
        <p14:creationId xmlns:p14="http://schemas.microsoft.com/office/powerpoint/2010/main" val="15041328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9945E-3E93-D165-2BCA-B3B95D5DE2D9}"/>
              </a:ext>
            </a:extLst>
          </p:cNvPr>
          <p:cNvSpPr>
            <a:spLocks noGrp="1"/>
          </p:cNvSpPr>
          <p:nvPr>
            <p:ph type="title"/>
          </p:nvPr>
        </p:nvSpPr>
        <p:spPr/>
        <p:txBody>
          <a:bodyPr/>
          <a:lstStyle/>
          <a:p>
            <a:r>
              <a:rPr lang="en-US" dirty="0"/>
              <a:t>Equal variance assumption</a:t>
            </a:r>
          </a:p>
        </p:txBody>
      </p:sp>
      <p:pic>
        <p:nvPicPr>
          <p:cNvPr id="5" name="Picture 4">
            <a:extLst>
              <a:ext uri="{FF2B5EF4-FFF2-40B4-BE49-F238E27FC236}">
                <a16:creationId xmlns:a16="http://schemas.microsoft.com/office/drawing/2014/main" id="{77596B89-8D55-3762-CF26-492166DC2D25}"/>
              </a:ext>
            </a:extLst>
          </p:cNvPr>
          <p:cNvPicPr>
            <a:picLocks noChangeAspect="1"/>
          </p:cNvPicPr>
          <p:nvPr/>
        </p:nvPicPr>
        <p:blipFill>
          <a:blip r:embed="rId2"/>
          <a:stretch>
            <a:fillRect/>
          </a:stretch>
        </p:blipFill>
        <p:spPr>
          <a:xfrm>
            <a:off x="852950" y="1550635"/>
            <a:ext cx="8600143" cy="2532264"/>
          </a:xfrm>
          <a:prstGeom prst="rect">
            <a:avLst/>
          </a:prstGeom>
        </p:spPr>
      </p:pic>
      <p:pic>
        <p:nvPicPr>
          <p:cNvPr id="7" name="Picture 6">
            <a:extLst>
              <a:ext uri="{FF2B5EF4-FFF2-40B4-BE49-F238E27FC236}">
                <a16:creationId xmlns:a16="http://schemas.microsoft.com/office/drawing/2014/main" id="{6698F6ED-6828-C08B-3B6A-B0A5E1CDE2B8}"/>
              </a:ext>
            </a:extLst>
          </p:cNvPr>
          <p:cNvPicPr>
            <a:picLocks noChangeAspect="1"/>
          </p:cNvPicPr>
          <p:nvPr/>
        </p:nvPicPr>
        <p:blipFill>
          <a:blip r:embed="rId3"/>
          <a:stretch>
            <a:fillRect/>
          </a:stretch>
        </p:blipFill>
        <p:spPr>
          <a:xfrm>
            <a:off x="838200" y="4258935"/>
            <a:ext cx="3907235" cy="1544097"/>
          </a:xfrm>
          <a:prstGeom prst="rect">
            <a:avLst/>
          </a:prstGeom>
        </p:spPr>
      </p:pic>
      <p:sp>
        <p:nvSpPr>
          <p:cNvPr id="10" name="TextBox 9">
            <a:extLst>
              <a:ext uri="{FF2B5EF4-FFF2-40B4-BE49-F238E27FC236}">
                <a16:creationId xmlns:a16="http://schemas.microsoft.com/office/drawing/2014/main" id="{87D844CE-1744-9ECB-3BFB-5CEE9615E37F}"/>
              </a:ext>
            </a:extLst>
          </p:cNvPr>
          <p:cNvSpPr txBox="1"/>
          <p:nvPr/>
        </p:nvSpPr>
        <p:spPr>
          <a:xfrm>
            <a:off x="5047546" y="4258935"/>
            <a:ext cx="6807381" cy="2462213"/>
          </a:xfrm>
          <a:prstGeom prst="rect">
            <a:avLst/>
          </a:prstGeom>
          <a:noFill/>
        </p:spPr>
        <p:txBody>
          <a:bodyPr wrap="square" rtlCol="0">
            <a:spAutoFit/>
          </a:bodyPr>
          <a:lstStyle/>
          <a:p>
            <a:r>
              <a:rPr lang="en-US" sz="1400" dirty="0"/>
              <a:t>Many statistical tests (like a one-way ANOVA) assume that variances are equal across samples. Bartlett’s test can be used to verify that assumption.</a:t>
            </a:r>
          </a:p>
          <a:p>
            <a:endParaRPr lang="en-US" sz="1400" dirty="0"/>
          </a:p>
          <a:p>
            <a:r>
              <a:rPr lang="en-US" sz="1400" dirty="0"/>
              <a:t>This test uses the following null and alternative hypotheses:</a:t>
            </a:r>
          </a:p>
          <a:p>
            <a:endParaRPr lang="en-US" sz="1400" dirty="0"/>
          </a:p>
          <a:p>
            <a:r>
              <a:rPr lang="en-US" sz="1400" dirty="0"/>
              <a:t>H0: The variance among each group is equal.</a:t>
            </a:r>
          </a:p>
          <a:p>
            <a:endParaRPr lang="en-US" sz="1400" dirty="0"/>
          </a:p>
          <a:p>
            <a:r>
              <a:rPr lang="en-US" sz="1400" dirty="0"/>
              <a:t>HA: At least one group has a variance that is not equal to the rest.</a:t>
            </a:r>
          </a:p>
          <a:p>
            <a:endParaRPr lang="en-US" sz="1400" dirty="0"/>
          </a:p>
          <a:p>
            <a:r>
              <a:rPr lang="en-US" sz="1400" dirty="0"/>
              <a:t>The test statistic follows a Chi-Square distribution with k-1 degrees of freedom where k is the number of groups.</a:t>
            </a:r>
          </a:p>
        </p:txBody>
      </p:sp>
    </p:spTree>
    <p:extLst>
      <p:ext uri="{BB962C8B-B14F-4D97-AF65-F5344CB8AC3E}">
        <p14:creationId xmlns:p14="http://schemas.microsoft.com/office/powerpoint/2010/main" val="9271482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69286-5A14-E61E-EAA9-14FD3D725226}"/>
              </a:ext>
            </a:extLst>
          </p:cNvPr>
          <p:cNvSpPr>
            <a:spLocks noGrp="1"/>
          </p:cNvSpPr>
          <p:nvPr>
            <p:ph type="title"/>
          </p:nvPr>
        </p:nvSpPr>
        <p:spPr/>
        <p:txBody>
          <a:bodyPr/>
          <a:lstStyle/>
          <a:p>
            <a:r>
              <a:rPr lang="en-US" dirty="0"/>
              <a:t>Equal variance assumption</a:t>
            </a:r>
          </a:p>
        </p:txBody>
      </p:sp>
      <p:pic>
        <p:nvPicPr>
          <p:cNvPr id="5" name="Picture 4">
            <a:extLst>
              <a:ext uri="{FF2B5EF4-FFF2-40B4-BE49-F238E27FC236}">
                <a16:creationId xmlns:a16="http://schemas.microsoft.com/office/drawing/2014/main" id="{C99AA887-2791-0954-6384-42B573FCA8DE}"/>
              </a:ext>
            </a:extLst>
          </p:cNvPr>
          <p:cNvPicPr>
            <a:picLocks noChangeAspect="1"/>
          </p:cNvPicPr>
          <p:nvPr/>
        </p:nvPicPr>
        <p:blipFill>
          <a:blip r:embed="rId2"/>
          <a:stretch>
            <a:fillRect/>
          </a:stretch>
        </p:blipFill>
        <p:spPr>
          <a:xfrm>
            <a:off x="285804" y="1559522"/>
            <a:ext cx="7495081" cy="3633368"/>
          </a:xfrm>
          <a:prstGeom prst="rect">
            <a:avLst/>
          </a:prstGeom>
        </p:spPr>
      </p:pic>
      <p:sp>
        <p:nvSpPr>
          <p:cNvPr id="9" name="TextBox 8">
            <a:extLst>
              <a:ext uri="{FF2B5EF4-FFF2-40B4-BE49-F238E27FC236}">
                <a16:creationId xmlns:a16="http://schemas.microsoft.com/office/drawing/2014/main" id="{EFAC14D6-E6B3-4F04-6962-6DAABACC8F41}"/>
              </a:ext>
            </a:extLst>
          </p:cNvPr>
          <p:cNvSpPr txBox="1"/>
          <p:nvPr/>
        </p:nvSpPr>
        <p:spPr>
          <a:xfrm>
            <a:off x="4064000" y="3006874"/>
            <a:ext cx="8128000" cy="369332"/>
          </a:xfrm>
          <a:prstGeom prst="rect">
            <a:avLst/>
          </a:prstGeom>
          <a:noFill/>
        </p:spPr>
        <p:txBody>
          <a:bodyPr wrap="square">
            <a:spAutoFit/>
          </a:bodyPr>
          <a:lstStyle/>
          <a:p>
            <a:r>
              <a:rPr lang="en-US" sz="1800" i="0" u="none" strike="noStrike" baseline="0" dirty="0">
                <a:latin typeface="LMRoman12-Bold"/>
              </a:rPr>
              <a:t>Box-Cox Transformations (Transformations for </a:t>
            </a:r>
            <a:r>
              <a:rPr lang="en-US" sz="1800" i="0" u="none" strike="noStrike" baseline="0" dirty="0" err="1">
                <a:latin typeface="LMRoman12-Bold"/>
              </a:rPr>
              <a:t>Nonnormallity</a:t>
            </a:r>
            <a:r>
              <a:rPr lang="en-US" sz="1800" i="0" u="none" strike="noStrike" baseline="0" dirty="0">
                <a:latin typeface="LMRoman12-Bold"/>
              </a:rPr>
              <a:t> and Heteroscedasticity)</a:t>
            </a:r>
            <a:endParaRPr lang="en-US" dirty="0"/>
          </a:p>
        </p:txBody>
      </p:sp>
    </p:spTree>
    <p:extLst>
      <p:ext uri="{BB962C8B-B14F-4D97-AF65-F5344CB8AC3E}">
        <p14:creationId xmlns:p14="http://schemas.microsoft.com/office/powerpoint/2010/main" val="2518782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D7D09-6A8D-AE02-D0A9-242834D7B117}"/>
              </a:ext>
            </a:extLst>
          </p:cNvPr>
          <p:cNvSpPr>
            <a:spLocks noGrp="1"/>
          </p:cNvSpPr>
          <p:nvPr>
            <p:ph type="title"/>
          </p:nvPr>
        </p:nvSpPr>
        <p:spPr/>
        <p:txBody>
          <a:bodyPr/>
          <a:lstStyle/>
          <a:p>
            <a:r>
              <a:rPr lang="en-US" dirty="0"/>
              <a:t>Equal variance assumption</a:t>
            </a:r>
          </a:p>
        </p:txBody>
      </p:sp>
      <p:sp>
        <p:nvSpPr>
          <p:cNvPr id="3" name="Content Placeholder 2">
            <a:extLst>
              <a:ext uri="{FF2B5EF4-FFF2-40B4-BE49-F238E27FC236}">
                <a16:creationId xmlns:a16="http://schemas.microsoft.com/office/drawing/2014/main" id="{9C68FAE4-8773-9F1D-73AD-A366642F7801}"/>
              </a:ext>
            </a:extLst>
          </p:cNvPr>
          <p:cNvSpPr>
            <a:spLocks noGrp="1"/>
          </p:cNvSpPr>
          <p:nvPr>
            <p:ph idx="1"/>
          </p:nvPr>
        </p:nvSpPr>
        <p:spPr/>
        <p:txBody>
          <a:bodyPr/>
          <a:lstStyle/>
          <a:p>
            <a:r>
              <a:rPr lang="en-US" dirty="0"/>
              <a:t>BOX-COX transformation</a:t>
            </a:r>
          </a:p>
        </p:txBody>
      </p:sp>
      <p:pic>
        <p:nvPicPr>
          <p:cNvPr id="5" name="Picture 4">
            <a:extLst>
              <a:ext uri="{FF2B5EF4-FFF2-40B4-BE49-F238E27FC236}">
                <a16:creationId xmlns:a16="http://schemas.microsoft.com/office/drawing/2014/main" id="{3A8A0907-3753-68D9-D49D-E131E57D539A}"/>
              </a:ext>
            </a:extLst>
          </p:cNvPr>
          <p:cNvPicPr>
            <a:picLocks noChangeAspect="1"/>
          </p:cNvPicPr>
          <p:nvPr/>
        </p:nvPicPr>
        <p:blipFill>
          <a:blip r:embed="rId2"/>
          <a:stretch>
            <a:fillRect/>
          </a:stretch>
        </p:blipFill>
        <p:spPr>
          <a:xfrm>
            <a:off x="206022" y="2389072"/>
            <a:ext cx="7233356" cy="4256428"/>
          </a:xfrm>
          <a:prstGeom prst="rect">
            <a:avLst/>
          </a:prstGeom>
        </p:spPr>
      </p:pic>
      <p:sp>
        <p:nvSpPr>
          <p:cNvPr id="7" name="TextBox 6">
            <a:extLst>
              <a:ext uri="{FF2B5EF4-FFF2-40B4-BE49-F238E27FC236}">
                <a16:creationId xmlns:a16="http://schemas.microsoft.com/office/drawing/2014/main" id="{0119D3A5-F196-8E68-B703-CCECDE3D07E9}"/>
              </a:ext>
            </a:extLst>
          </p:cNvPr>
          <p:cNvSpPr txBox="1"/>
          <p:nvPr/>
        </p:nvSpPr>
        <p:spPr>
          <a:xfrm>
            <a:off x="7947378" y="1573491"/>
            <a:ext cx="4244622" cy="4524315"/>
          </a:xfrm>
          <a:prstGeom prst="rect">
            <a:avLst/>
          </a:prstGeom>
          <a:noFill/>
        </p:spPr>
        <p:txBody>
          <a:bodyPr wrap="square">
            <a:spAutoFit/>
          </a:bodyPr>
          <a:lstStyle/>
          <a:p>
            <a:pPr algn="l"/>
            <a:r>
              <a:rPr lang="en-US" sz="1600" b="0" i="0" u="none" strike="noStrike" baseline="0" dirty="0">
                <a:solidFill>
                  <a:srgbClr val="000000"/>
                </a:solidFill>
                <a:latin typeface="LMMono10-Regular"/>
              </a:rPr>
              <a:t>library(</a:t>
            </a:r>
            <a:r>
              <a:rPr lang="en-US" sz="1600" b="0" i="0" u="none" strike="noStrike" baseline="0" dirty="0" err="1">
                <a:solidFill>
                  <a:srgbClr val="000000"/>
                </a:solidFill>
                <a:latin typeface="LMMono10-Regular"/>
              </a:rPr>
              <a:t>Ecdat</a:t>
            </a:r>
            <a:r>
              <a:rPr lang="en-US" sz="1600" b="0" i="0" u="none" strike="noStrike" baseline="0" dirty="0">
                <a:solidFill>
                  <a:srgbClr val="000000"/>
                </a:solidFill>
                <a:latin typeface="LMMono10-Regular"/>
              </a:rPr>
              <a:t>)</a:t>
            </a:r>
            <a:r>
              <a:rPr lang="en-US" sz="1600" b="0" i="1" u="none" strike="noStrike" baseline="0" dirty="0">
                <a:solidFill>
                  <a:srgbClr val="8F5A03"/>
                </a:solidFill>
                <a:latin typeface="LMMono10-Italic"/>
              </a:rPr>
              <a:t>#for dataset University</a:t>
            </a:r>
            <a:endParaRPr lang="nn-NO" sz="1600" b="0" i="0" u="none" strike="noStrike" baseline="0" dirty="0">
              <a:solidFill>
                <a:srgbClr val="000000"/>
              </a:solidFill>
              <a:latin typeface="LMMono10-Regular"/>
            </a:endParaRPr>
          </a:p>
          <a:p>
            <a:pPr algn="l"/>
            <a:endParaRPr lang="nn-NO" sz="1600" dirty="0">
              <a:solidFill>
                <a:srgbClr val="000000"/>
              </a:solidFill>
              <a:latin typeface="LMMono10-Regular"/>
            </a:endParaRPr>
          </a:p>
          <a:p>
            <a:pPr algn="l"/>
            <a:r>
              <a:rPr lang="nn-NO" sz="1600" b="0" i="0" u="none" strike="noStrike" baseline="0" dirty="0">
                <a:solidFill>
                  <a:srgbClr val="000000"/>
                </a:solidFill>
                <a:latin typeface="LMMono10-Regular"/>
              </a:rPr>
              <a:t>reg</a:t>
            </a:r>
            <a:r>
              <a:rPr lang="nn-NO" sz="1600" b="0" i="0" u="none" strike="noStrike" baseline="0" dirty="0">
                <a:solidFill>
                  <a:srgbClr val="8F5A03"/>
                </a:solidFill>
                <a:latin typeface="LMMono10-Regular"/>
              </a:rPr>
              <a:t>=</a:t>
            </a:r>
            <a:r>
              <a:rPr lang="nn-NO" sz="1600" b="0" i="0" u="none" strike="noStrike" baseline="0" dirty="0">
                <a:solidFill>
                  <a:srgbClr val="000000"/>
                </a:solidFill>
                <a:latin typeface="LMMono10-Regular"/>
              </a:rPr>
              <a:t>lm(nassets~stfees,</a:t>
            </a:r>
            <a:r>
              <a:rPr lang="nn-NO" sz="1600" b="0" i="0" u="none" strike="noStrike" baseline="0" dirty="0">
                <a:solidFill>
                  <a:srgbClr val="C5A100"/>
                </a:solidFill>
                <a:latin typeface="LMMono10-Regular"/>
              </a:rPr>
              <a:t>data=</a:t>
            </a:r>
            <a:r>
              <a:rPr lang="nn-NO" sz="1600" b="0" i="0" u="none" strike="noStrike" baseline="0" dirty="0">
                <a:solidFill>
                  <a:srgbClr val="000000"/>
                </a:solidFill>
                <a:latin typeface="LMMono10-Regular"/>
              </a:rPr>
              <a:t>University)</a:t>
            </a:r>
          </a:p>
          <a:p>
            <a:pPr algn="l"/>
            <a:r>
              <a:rPr lang="en-US" sz="1600" b="0" i="0" u="none" strike="noStrike" baseline="0" dirty="0">
                <a:solidFill>
                  <a:srgbClr val="000000"/>
                </a:solidFill>
                <a:latin typeface="LMMono10-Regular"/>
              </a:rPr>
              <a:t>summary(reg)</a:t>
            </a:r>
          </a:p>
          <a:p>
            <a:endParaRPr lang="en-US" sz="1600" dirty="0">
              <a:solidFill>
                <a:srgbClr val="000000"/>
              </a:solidFill>
              <a:latin typeface="LMMono10-Regular"/>
            </a:endParaRPr>
          </a:p>
          <a:p>
            <a:pPr algn="l"/>
            <a:r>
              <a:rPr lang="en-US" sz="1600" b="0" i="1" u="none" strike="noStrike" baseline="0" dirty="0">
                <a:solidFill>
                  <a:srgbClr val="8F5A03"/>
                </a:solidFill>
                <a:latin typeface="LMMono10-Italic"/>
              </a:rPr>
              <a:t>#Testing for Homoscedasticity</a:t>
            </a:r>
          </a:p>
          <a:p>
            <a:pPr algn="l"/>
            <a:r>
              <a:rPr lang="en-US" sz="1600" b="0" i="0" u="none" strike="noStrike" baseline="0" dirty="0">
                <a:solidFill>
                  <a:srgbClr val="000000"/>
                </a:solidFill>
                <a:latin typeface="LMMono10-Regular"/>
              </a:rPr>
              <a:t>library(</a:t>
            </a:r>
            <a:r>
              <a:rPr lang="en-US" sz="1600" b="0" i="0" u="none" strike="noStrike" baseline="0" dirty="0" err="1">
                <a:solidFill>
                  <a:srgbClr val="000000"/>
                </a:solidFill>
                <a:latin typeface="LMMono10-Regular"/>
              </a:rPr>
              <a:t>lmtest</a:t>
            </a:r>
            <a:r>
              <a:rPr lang="en-US" sz="1600" b="0" i="0" u="none" strike="noStrike" baseline="0" dirty="0">
                <a:solidFill>
                  <a:srgbClr val="000000"/>
                </a:solidFill>
                <a:latin typeface="LMMono10-Regular"/>
              </a:rPr>
              <a:t>)</a:t>
            </a:r>
          </a:p>
          <a:p>
            <a:pPr algn="l"/>
            <a:r>
              <a:rPr lang="en-US" sz="1600" b="0" i="0" u="none" strike="noStrike" baseline="0" dirty="0" err="1">
                <a:solidFill>
                  <a:srgbClr val="000000"/>
                </a:solidFill>
                <a:latin typeface="LMMono10-Regular"/>
              </a:rPr>
              <a:t>bptest</a:t>
            </a:r>
            <a:r>
              <a:rPr lang="en-US" sz="1600" b="0" i="0" u="none" strike="noStrike" baseline="0" dirty="0">
                <a:solidFill>
                  <a:srgbClr val="000000"/>
                </a:solidFill>
                <a:latin typeface="LMMono10-Regular"/>
              </a:rPr>
              <a:t>(reg)</a:t>
            </a:r>
          </a:p>
          <a:p>
            <a:endParaRPr lang="en-US" sz="1600" dirty="0">
              <a:solidFill>
                <a:srgbClr val="000000"/>
              </a:solidFill>
              <a:latin typeface="LMMono10-Regular"/>
            </a:endParaRPr>
          </a:p>
          <a:p>
            <a:pPr algn="l"/>
            <a:r>
              <a:rPr lang="en-US" sz="1600" b="0" i="1" u="none" strike="noStrike" baseline="0" dirty="0">
                <a:solidFill>
                  <a:srgbClr val="8F5A03"/>
                </a:solidFill>
                <a:latin typeface="LMMono10-Italic"/>
              </a:rPr>
              <a:t>#Testing for Normality</a:t>
            </a:r>
          </a:p>
          <a:p>
            <a:pPr algn="l"/>
            <a:r>
              <a:rPr lang="en-US" sz="1600" b="0" i="0" u="none" strike="noStrike" baseline="0" dirty="0" err="1">
                <a:solidFill>
                  <a:srgbClr val="000000"/>
                </a:solidFill>
                <a:latin typeface="LMMono10-Regular"/>
              </a:rPr>
              <a:t>shapiro.test</a:t>
            </a:r>
            <a:r>
              <a:rPr lang="en-US" sz="1600" b="0" i="0" u="none" strike="noStrike" baseline="0" dirty="0">
                <a:solidFill>
                  <a:srgbClr val="000000"/>
                </a:solidFill>
                <a:latin typeface="LMMono10-Regular"/>
              </a:rPr>
              <a:t>(residuals(reg))</a:t>
            </a:r>
          </a:p>
          <a:p>
            <a:endParaRPr lang="en-US" sz="1600" dirty="0">
              <a:solidFill>
                <a:srgbClr val="000000"/>
              </a:solidFill>
              <a:latin typeface="LMMono10-Regular"/>
            </a:endParaRPr>
          </a:p>
          <a:p>
            <a:r>
              <a:rPr lang="en-US" sz="1600" b="0" i="0" u="none" strike="noStrike" baseline="0" dirty="0">
                <a:solidFill>
                  <a:srgbClr val="000000"/>
                </a:solidFill>
                <a:latin typeface="LMMono10-Regular"/>
              </a:rPr>
              <a:t>library(MASS) </a:t>
            </a:r>
            <a:r>
              <a:rPr lang="en-US" sz="1600" b="0" i="1" u="none" strike="noStrike" baseline="0" dirty="0">
                <a:solidFill>
                  <a:srgbClr val="8F5A03"/>
                </a:solidFill>
                <a:latin typeface="LMMono10-Italic"/>
              </a:rPr>
              <a:t>#for the </a:t>
            </a:r>
            <a:r>
              <a:rPr lang="en-US" sz="1600" b="0" i="1" u="none" strike="noStrike" baseline="0" dirty="0" err="1">
                <a:solidFill>
                  <a:srgbClr val="8F5A03"/>
                </a:solidFill>
                <a:latin typeface="LMMono10-Italic"/>
              </a:rPr>
              <a:t>boxcox</a:t>
            </a:r>
            <a:r>
              <a:rPr lang="en-US" sz="1600" b="0" i="1" u="none" strike="noStrike" baseline="0" dirty="0">
                <a:solidFill>
                  <a:srgbClr val="8F5A03"/>
                </a:solidFill>
                <a:latin typeface="LMMono10-Italic"/>
              </a:rPr>
              <a:t>()function</a:t>
            </a:r>
          </a:p>
          <a:p>
            <a:endParaRPr lang="en-US" sz="1600" i="1" dirty="0">
              <a:solidFill>
                <a:srgbClr val="8F5A03"/>
              </a:solidFill>
              <a:latin typeface="LMMono10-Italic"/>
            </a:endParaRPr>
          </a:p>
          <a:p>
            <a:r>
              <a:rPr lang="en-US" sz="1600" b="0" i="0" u="none" strike="noStrike" baseline="0" dirty="0" err="1">
                <a:solidFill>
                  <a:srgbClr val="000000"/>
                </a:solidFill>
                <a:latin typeface="LMMono10-Regular"/>
              </a:rPr>
              <a:t>bc</a:t>
            </a:r>
            <a:r>
              <a:rPr lang="en-US" sz="1600" b="0" i="0" u="none" strike="noStrike" baseline="0" dirty="0">
                <a:solidFill>
                  <a:srgbClr val="8F5A03"/>
                </a:solidFill>
                <a:latin typeface="LMMono10-Regular"/>
              </a:rPr>
              <a:t>=</a:t>
            </a:r>
            <a:r>
              <a:rPr lang="en-US" sz="1600" b="0" i="0" u="none" strike="noStrike" baseline="0" dirty="0" err="1">
                <a:solidFill>
                  <a:srgbClr val="000000"/>
                </a:solidFill>
                <a:latin typeface="LMMono10-Regular"/>
              </a:rPr>
              <a:t>boxcox</a:t>
            </a:r>
            <a:r>
              <a:rPr lang="en-US" sz="1600" b="0" i="0" u="none" strike="noStrike" baseline="0" dirty="0">
                <a:solidFill>
                  <a:srgbClr val="000000"/>
                </a:solidFill>
                <a:latin typeface="LMMono10-Regular"/>
              </a:rPr>
              <a:t>(</a:t>
            </a:r>
            <a:r>
              <a:rPr lang="en-US" sz="1600" b="0" i="0" u="none" strike="noStrike" baseline="0" dirty="0" err="1">
                <a:solidFill>
                  <a:srgbClr val="000000"/>
                </a:solidFill>
                <a:latin typeface="LMMono10-Regular"/>
              </a:rPr>
              <a:t>reg,</a:t>
            </a:r>
            <a:r>
              <a:rPr lang="en-US" sz="1600" b="0" i="0" u="none" strike="noStrike" baseline="0" dirty="0" err="1">
                <a:solidFill>
                  <a:srgbClr val="C5A100"/>
                </a:solidFill>
                <a:latin typeface="LMMono10-Regular"/>
              </a:rPr>
              <a:t>lambda</a:t>
            </a:r>
            <a:r>
              <a:rPr lang="en-US" sz="1600" b="0" i="0" u="none" strike="noStrike" baseline="0" dirty="0">
                <a:solidFill>
                  <a:srgbClr val="C5A100"/>
                </a:solidFill>
                <a:latin typeface="LMMono10-Regular"/>
              </a:rPr>
              <a:t>=</a:t>
            </a:r>
            <a:r>
              <a:rPr lang="en-US" sz="1600" b="0" i="0" u="none" strike="noStrike" baseline="0" dirty="0">
                <a:solidFill>
                  <a:srgbClr val="000000"/>
                </a:solidFill>
                <a:latin typeface="LMMono10-Regular"/>
              </a:rPr>
              <a:t>seq(-</a:t>
            </a:r>
            <a:r>
              <a:rPr lang="en-US" sz="1600" b="0" i="0" u="none" strike="noStrike" baseline="0" dirty="0">
                <a:solidFill>
                  <a:srgbClr val="0000CF"/>
                </a:solidFill>
                <a:latin typeface="LMMono10-Regular"/>
              </a:rPr>
              <a:t>1</a:t>
            </a:r>
            <a:r>
              <a:rPr lang="en-US" sz="1600" b="0" i="0" u="none" strike="noStrike" baseline="0" dirty="0">
                <a:solidFill>
                  <a:srgbClr val="000000"/>
                </a:solidFill>
                <a:latin typeface="LMMono10-Regular"/>
              </a:rPr>
              <a:t>,</a:t>
            </a:r>
            <a:r>
              <a:rPr lang="en-US" sz="1600" b="0" i="0" u="none" strike="noStrike" baseline="0" dirty="0">
                <a:solidFill>
                  <a:srgbClr val="0000CF"/>
                </a:solidFill>
                <a:latin typeface="LMMono10-Regular"/>
              </a:rPr>
              <a:t>1</a:t>
            </a:r>
            <a:r>
              <a:rPr lang="en-US" sz="1600" b="0" i="0" u="none" strike="noStrike" baseline="0" dirty="0">
                <a:solidFill>
                  <a:srgbClr val="000000"/>
                </a:solidFill>
                <a:latin typeface="LMMono10-Regular"/>
              </a:rPr>
              <a:t>))</a:t>
            </a:r>
            <a:endParaRPr lang="en-US" sz="1600" b="0" i="1" u="none" strike="noStrike" baseline="0" dirty="0">
              <a:solidFill>
                <a:srgbClr val="8F5A03"/>
              </a:solidFill>
              <a:latin typeface="LMMono10-Italic"/>
            </a:endParaRPr>
          </a:p>
          <a:p>
            <a:pPr algn="l"/>
            <a:r>
              <a:rPr lang="en-US" sz="1600" b="0" i="1" u="none" strike="noStrike" baseline="0" dirty="0">
                <a:solidFill>
                  <a:srgbClr val="8F5A03"/>
                </a:solidFill>
                <a:latin typeface="LMMono10-Italic"/>
              </a:rPr>
              <a:t>#extract best lambda</a:t>
            </a:r>
          </a:p>
          <a:p>
            <a:pPr algn="l"/>
            <a:r>
              <a:rPr lang="en-US" sz="1600" b="0" i="0" u="none" strike="noStrike" baseline="0" dirty="0" err="1">
                <a:solidFill>
                  <a:srgbClr val="000000"/>
                </a:solidFill>
                <a:latin typeface="LMMono10-Regular"/>
              </a:rPr>
              <a:t>bestlambda</a:t>
            </a:r>
            <a:r>
              <a:rPr lang="en-US" sz="1600" b="0" i="0" u="none" strike="noStrike" baseline="0" dirty="0">
                <a:solidFill>
                  <a:srgbClr val="8F5A03"/>
                </a:solidFill>
                <a:latin typeface="LMMono10-Regular"/>
              </a:rPr>
              <a:t>=</a:t>
            </a:r>
            <a:r>
              <a:rPr lang="en-US" sz="1600" b="0" i="0" u="none" strike="noStrike" baseline="0" dirty="0" err="1">
                <a:solidFill>
                  <a:srgbClr val="000000"/>
                </a:solidFill>
                <a:latin typeface="LMMono10-Regular"/>
              </a:rPr>
              <a:t>bc$x</a:t>
            </a:r>
            <a:r>
              <a:rPr lang="en-US" sz="1600" b="0" i="0" u="none" strike="noStrike" baseline="0" dirty="0">
                <a:solidFill>
                  <a:srgbClr val="000000"/>
                </a:solidFill>
                <a:latin typeface="LMMono10-Regular"/>
              </a:rPr>
              <a:t>[which(</a:t>
            </a:r>
            <a:r>
              <a:rPr lang="en-US" sz="1600" b="0" i="0" u="none" strike="noStrike" baseline="0" dirty="0" err="1">
                <a:solidFill>
                  <a:srgbClr val="000000"/>
                </a:solidFill>
                <a:latin typeface="LMMono10-Regular"/>
              </a:rPr>
              <a:t>bc$y</a:t>
            </a:r>
            <a:r>
              <a:rPr lang="en-US" sz="1600" b="0" i="0" u="none" strike="noStrike" baseline="0" dirty="0">
                <a:solidFill>
                  <a:srgbClr val="000000"/>
                </a:solidFill>
                <a:latin typeface="LMMono10-Regular"/>
              </a:rPr>
              <a:t>==max(</a:t>
            </a:r>
            <a:r>
              <a:rPr lang="en-US" sz="1600" b="0" i="0" u="none" strike="noStrike" baseline="0" dirty="0" err="1">
                <a:solidFill>
                  <a:srgbClr val="000000"/>
                </a:solidFill>
                <a:latin typeface="LMMono10-Regular"/>
              </a:rPr>
              <a:t>bc$y</a:t>
            </a:r>
            <a:r>
              <a:rPr lang="en-US" sz="1600" b="0" i="0" u="none" strike="noStrike" baseline="0" dirty="0">
                <a:solidFill>
                  <a:srgbClr val="000000"/>
                </a:solidFill>
                <a:latin typeface="LMMono10-Regular"/>
              </a:rPr>
              <a:t>))]</a:t>
            </a:r>
          </a:p>
          <a:p>
            <a:pPr algn="l"/>
            <a:r>
              <a:rPr lang="en-US" sz="1600" b="0" i="0" u="none" strike="noStrike" baseline="0" dirty="0" err="1">
                <a:solidFill>
                  <a:srgbClr val="000000"/>
                </a:solidFill>
                <a:latin typeface="LMMono10-Regular"/>
              </a:rPr>
              <a:t>bestlambda</a:t>
            </a:r>
            <a:endParaRPr lang="en-US" sz="1600" dirty="0"/>
          </a:p>
        </p:txBody>
      </p:sp>
    </p:spTree>
    <p:extLst>
      <p:ext uri="{BB962C8B-B14F-4D97-AF65-F5344CB8AC3E}">
        <p14:creationId xmlns:p14="http://schemas.microsoft.com/office/powerpoint/2010/main" val="3259443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F50B2-C717-068D-82AB-DE3DC59030B9}"/>
              </a:ext>
            </a:extLst>
          </p:cNvPr>
          <p:cNvSpPr>
            <a:spLocks noGrp="1"/>
          </p:cNvSpPr>
          <p:nvPr>
            <p:ph type="title"/>
          </p:nvPr>
        </p:nvSpPr>
        <p:spPr/>
        <p:txBody>
          <a:bodyPr/>
          <a:lstStyle/>
          <a:p>
            <a:r>
              <a:rPr lang="en-US" dirty="0"/>
              <a:t>Equal variance assumption</a:t>
            </a:r>
          </a:p>
        </p:txBody>
      </p:sp>
      <p:sp>
        <p:nvSpPr>
          <p:cNvPr id="3" name="Content Placeholder 2">
            <a:extLst>
              <a:ext uri="{FF2B5EF4-FFF2-40B4-BE49-F238E27FC236}">
                <a16:creationId xmlns:a16="http://schemas.microsoft.com/office/drawing/2014/main" id="{4F277AE9-6F17-B316-FBCD-C4914CD4D4CB}"/>
              </a:ext>
            </a:extLst>
          </p:cNvPr>
          <p:cNvSpPr>
            <a:spLocks noGrp="1"/>
          </p:cNvSpPr>
          <p:nvPr>
            <p:ph idx="1"/>
          </p:nvPr>
        </p:nvSpPr>
        <p:spPr/>
        <p:txBody>
          <a:bodyPr/>
          <a:lstStyle/>
          <a:p>
            <a:r>
              <a:rPr lang="en-US" dirty="0"/>
              <a:t>Generalized least squares regression</a:t>
            </a:r>
          </a:p>
        </p:txBody>
      </p:sp>
      <p:pic>
        <p:nvPicPr>
          <p:cNvPr id="5" name="Picture 4">
            <a:extLst>
              <a:ext uri="{FF2B5EF4-FFF2-40B4-BE49-F238E27FC236}">
                <a16:creationId xmlns:a16="http://schemas.microsoft.com/office/drawing/2014/main" id="{B041F08D-FBB7-5395-4D9C-93761B48E4AB}"/>
              </a:ext>
            </a:extLst>
          </p:cNvPr>
          <p:cNvPicPr>
            <a:picLocks noChangeAspect="1"/>
          </p:cNvPicPr>
          <p:nvPr/>
        </p:nvPicPr>
        <p:blipFill>
          <a:blip r:embed="rId3"/>
          <a:stretch>
            <a:fillRect/>
          </a:stretch>
        </p:blipFill>
        <p:spPr>
          <a:xfrm>
            <a:off x="1060501" y="2561213"/>
            <a:ext cx="8580864" cy="2187130"/>
          </a:xfrm>
          <a:prstGeom prst="rect">
            <a:avLst/>
          </a:prstGeom>
        </p:spPr>
      </p:pic>
      <p:sp>
        <p:nvSpPr>
          <p:cNvPr id="7" name="TextBox 6">
            <a:extLst>
              <a:ext uri="{FF2B5EF4-FFF2-40B4-BE49-F238E27FC236}">
                <a16:creationId xmlns:a16="http://schemas.microsoft.com/office/drawing/2014/main" id="{97059FF0-41D6-1668-51A3-5C2285146F2A}"/>
              </a:ext>
            </a:extLst>
          </p:cNvPr>
          <p:cNvSpPr txBox="1"/>
          <p:nvPr/>
        </p:nvSpPr>
        <p:spPr>
          <a:xfrm>
            <a:off x="1060501" y="5131964"/>
            <a:ext cx="6096000" cy="369332"/>
          </a:xfrm>
          <a:prstGeom prst="rect">
            <a:avLst/>
          </a:prstGeom>
          <a:noFill/>
        </p:spPr>
        <p:txBody>
          <a:bodyPr wrap="square">
            <a:spAutoFit/>
          </a:bodyPr>
          <a:lstStyle/>
          <a:p>
            <a:r>
              <a:rPr lang="en-US" sz="1800" b="0" i="0" u="none" strike="noStrike" baseline="0" dirty="0">
                <a:latin typeface="LMRoman10-Regular"/>
              </a:rPr>
              <a:t>Improving model by using Log(tv), but not recommended</a:t>
            </a:r>
            <a:endParaRPr lang="en-US" dirty="0"/>
          </a:p>
        </p:txBody>
      </p:sp>
    </p:spTree>
    <p:extLst>
      <p:ext uri="{BB962C8B-B14F-4D97-AF65-F5344CB8AC3E}">
        <p14:creationId xmlns:p14="http://schemas.microsoft.com/office/powerpoint/2010/main" val="2995936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C2138-0DB5-E7D4-5877-6791314DD8DA}"/>
              </a:ext>
            </a:extLst>
          </p:cNvPr>
          <p:cNvSpPr>
            <a:spLocks noGrp="1"/>
          </p:cNvSpPr>
          <p:nvPr>
            <p:ph type="title"/>
          </p:nvPr>
        </p:nvSpPr>
        <p:spPr/>
        <p:txBody>
          <a:bodyPr/>
          <a:lstStyle/>
          <a:p>
            <a:r>
              <a:rPr lang="en-US" dirty="0"/>
              <a:t>Normality assumption</a:t>
            </a:r>
          </a:p>
        </p:txBody>
      </p:sp>
      <p:sp>
        <p:nvSpPr>
          <p:cNvPr id="3" name="Content Placeholder 2">
            <a:extLst>
              <a:ext uri="{FF2B5EF4-FFF2-40B4-BE49-F238E27FC236}">
                <a16:creationId xmlns:a16="http://schemas.microsoft.com/office/drawing/2014/main" id="{746AF879-F1DE-4019-1A93-4C4A55F1CAF5}"/>
              </a:ext>
            </a:extLst>
          </p:cNvPr>
          <p:cNvSpPr>
            <a:spLocks noGrp="1"/>
          </p:cNvSpPr>
          <p:nvPr>
            <p:ph idx="1"/>
          </p:nvPr>
        </p:nvSpPr>
        <p:spPr/>
        <p:txBody>
          <a:bodyPr>
            <a:normAutofit/>
          </a:bodyPr>
          <a:lstStyle/>
          <a:p>
            <a:r>
              <a:rPr lang="en-US" sz="2000" dirty="0"/>
              <a:t>1. Plot “Residuals”</a:t>
            </a:r>
          </a:p>
          <a:p>
            <a:r>
              <a:rPr lang="en-US" sz="2000" dirty="0"/>
              <a:t>2. #Testing for Normality</a:t>
            </a:r>
          </a:p>
          <a:p>
            <a:r>
              <a:rPr lang="en-US" sz="2000" dirty="0"/>
              <a:t>#Ho:the residuals are significantly normally distributed</a:t>
            </a:r>
          </a:p>
          <a:p>
            <a:r>
              <a:rPr lang="en-US" sz="2000" dirty="0"/>
              <a:t>#HA:the residuals are not significantly normally distributed</a:t>
            </a:r>
          </a:p>
          <a:p>
            <a:r>
              <a:rPr lang="en-US" sz="2000" b="1" dirty="0" err="1"/>
              <a:t>shapiro.test</a:t>
            </a:r>
            <a:r>
              <a:rPr lang="en-US" sz="2000" dirty="0"/>
              <a:t>(residuals(</a:t>
            </a:r>
            <a:r>
              <a:rPr lang="en-US" sz="2000" dirty="0" err="1"/>
              <a:t>finalintermodel</a:t>
            </a:r>
            <a:r>
              <a:rPr lang="en-US" sz="2000" dirty="0"/>
              <a:t>))</a:t>
            </a:r>
          </a:p>
        </p:txBody>
      </p:sp>
      <p:pic>
        <p:nvPicPr>
          <p:cNvPr id="5" name="Picture 4">
            <a:extLst>
              <a:ext uri="{FF2B5EF4-FFF2-40B4-BE49-F238E27FC236}">
                <a16:creationId xmlns:a16="http://schemas.microsoft.com/office/drawing/2014/main" id="{7FB07C10-CBB1-1A8C-5DFD-6CC29A5CCBC3}"/>
              </a:ext>
            </a:extLst>
          </p:cNvPr>
          <p:cNvPicPr>
            <a:picLocks noChangeAspect="1"/>
          </p:cNvPicPr>
          <p:nvPr/>
        </p:nvPicPr>
        <p:blipFill>
          <a:blip r:embed="rId2"/>
          <a:stretch>
            <a:fillRect/>
          </a:stretch>
        </p:blipFill>
        <p:spPr>
          <a:xfrm>
            <a:off x="8177483" y="254280"/>
            <a:ext cx="3734124" cy="853514"/>
          </a:xfrm>
          <a:prstGeom prst="rect">
            <a:avLst/>
          </a:prstGeom>
        </p:spPr>
      </p:pic>
      <p:pic>
        <p:nvPicPr>
          <p:cNvPr id="7" name="Picture 6">
            <a:extLst>
              <a:ext uri="{FF2B5EF4-FFF2-40B4-BE49-F238E27FC236}">
                <a16:creationId xmlns:a16="http://schemas.microsoft.com/office/drawing/2014/main" id="{26A460D0-9702-6566-4AC3-BC04A8243E8E}"/>
              </a:ext>
            </a:extLst>
          </p:cNvPr>
          <p:cNvPicPr>
            <a:picLocks noChangeAspect="1"/>
          </p:cNvPicPr>
          <p:nvPr/>
        </p:nvPicPr>
        <p:blipFill>
          <a:blip r:embed="rId3"/>
          <a:stretch>
            <a:fillRect/>
          </a:stretch>
        </p:blipFill>
        <p:spPr>
          <a:xfrm>
            <a:off x="3361226" y="4104143"/>
            <a:ext cx="8550381" cy="2499577"/>
          </a:xfrm>
          <a:prstGeom prst="rect">
            <a:avLst/>
          </a:prstGeom>
        </p:spPr>
      </p:pic>
    </p:spTree>
    <p:extLst>
      <p:ext uri="{BB962C8B-B14F-4D97-AF65-F5344CB8AC3E}">
        <p14:creationId xmlns:p14="http://schemas.microsoft.com/office/powerpoint/2010/main" val="41735240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E2E7D-32FB-DBEB-028D-226264A79170}"/>
              </a:ext>
            </a:extLst>
          </p:cNvPr>
          <p:cNvSpPr>
            <a:spLocks noGrp="1"/>
          </p:cNvSpPr>
          <p:nvPr>
            <p:ph type="title"/>
          </p:nvPr>
        </p:nvSpPr>
        <p:spPr/>
        <p:txBody>
          <a:bodyPr/>
          <a:lstStyle/>
          <a:p>
            <a:r>
              <a:rPr lang="en-US" dirty="0"/>
              <a:t>Multicollinearity (predictors)</a:t>
            </a:r>
          </a:p>
        </p:txBody>
      </p:sp>
      <p:sp>
        <p:nvSpPr>
          <p:cNvPr id="3" name="Content Placeholder 2">
            <a:extLst>
              <a:ext uri="{FF2B5EF4-FFF2-40B4-BE49-F238E27FC236}">
                <a16:creationId xmlns:a16="http://schemas.microsoft.com/office/drawing/2014/main" id="{59E38512-ECA6-869C-577D-EFF365E1A903}"/>
              </a:ext>
            </a:extLst>
          </p:cNvPr>
          <p:cNvSpPr>
            <a:spLocks noGrp="1"/>
          </p:cNvSpPr>
          <p:nvPr>
            <p:ph idx="1"/>
          </p:nvPr>
        </p:nvSpPr>
        <p:spPr/>
        <p:txBody>
          <a:bodyPr>
            <a:normAutofit/>
          </a:bodyPr>
          <a:lstStyle/>
          <a:p>
            <a:r>
              <a:rPr lang="en-US" sz="2000" dirty="0"/>
              <a:t>Problems exist when serious multicollinearity presents</a:t>
            </a:r>
          </a:p>
          <a:p>
            <a:endParaRPr lang="en-US" sz="2000" dirty="0"/>
          </a:p>
          <a:p>
            <a:endParaRPr lang="en-US" sz="2000" dirty="0"/>
          </a:p>
          <a:p>
            <a:endParaRPr lang="en-US" sz="2000" dirty="0"/>
          </a:p>
          <a:p>
            <a:endParaRPr lang="en-US" sz="2000" dirty="0"/>
          </a:p>
          <a:p>
            <a:endParaRPr lang="en-US" sz="2000" dirty="0"/>
          </a:p>
          <a:p>
            <a:r>
              <a:rPr lang="en-US" sz="2000" dirty="0"/>
              <a:t>Testing for Multicollinearity with Variance Inflation Factors (VIF)</a:t>
            </a:r>
          </a:p>
        </p:txBody>
      </p:sp>
      <p:pic>
        <p:nvPicPr>
          <p:cNvPr id="7" name="Picture 6">
            <a:extLst>
              <a:ext uri="{FF2B5EF4-FFF2-40B4-BE49-F238E27FC236}">
                <a16:creationId xmlns:a16="http://schemas.microsoft.com/office/drawing/2014/main" id="{E7609155-3CFF-1936-7356-150D80DC4568}"/>
              </a:ext>
            </a:extLst>
          </p:cNvPr>
          <p:cNvPicPr>
            <a:picLocks noChangeAspect="1"/>
          </p:cNvPicPr>
          <p:nvPr/>
        </p:nvPicPr>
        <p:blipFill>
          <a:blip r:embed="rId3"/>
          <a:stretch>
            <a:fillRect/>
          </a:stretch>
        </p:blipFill>
        <p:spPr>
          <a:xfrm>
            <a:off x="838200" y="2254037"/>
            <a:ext cx="6643254" cy="1736643"/>
          </a:xfrm>
          <a:prstGeom prst="rect">
            <a:avLst/>
          </a:prstGeom>
        </p:spPr>
      </p:pic>
      <p:pic>
        <p:nvPicPr>
          <p:cNvPr id="9" name="Picture 8">
            <a:extLst>
              <a:ext uri="{FF2B5EF4-FFF2-40B4-BE49-F238E27FC236}">
                <a16:creationId xmlns:a16="http://schemas.microsoft.com/office/drawing/2014/main" id="{E5831F9B-3BB6-B2C8-2DBB-A8845F784A42}"/>
              </a:ext>
            </a:extLst>
          </p:cNvPr>
          <p:cNvPicPr>
            <a:picLocks noChangeAspect="1"/>
          </p:cNvPicPr>
          <p:nvPr/>
        </p:nvPicPr>
        <p:blipFill>
          <a:blip r:embed="rId4"/>
          <a:stretch>
            <a:fillRect/>
          </a:stretch>
        </p:blipFill>
        <p:spPr>
          <a:xfrm>
            <a:off x="935182" y="4709988"/>
            <a:ext cx="5002178" cy="2075276"/>
          </a:xfrm>
          <a:prstGeom prst="rect">
            <a:avLst/>
          </a:prstGeom>
        </p:spPr>
      </p:pic>
      <p:pic>
        <p:nvPicPr>
          <p:cNvPr id="11" name="Picture 10">
            <a:extLst>
              <a:ext uri="{FF2B5EF4-FFF2-40B4-BE49-F238E27FC236}">
                <a16:creationId xmlns:a16="http://schemas.microsoft.com/office/drawing/2014/main" id="{A3A7CFBE-F768-DD30-153A-17111F132E4B}"/>
              </a:ext>
            </a:extLst>
          </p:cNvPr>
          <p:cNvPicPr>
            <a:picLocks noChangeAspect="1"/>
          </p:cNvPicPr>
          <p:nvPr/>
        </p:nvPicPr>
        <p:blipFill>
          <a:blip r:embed="rId5"/>
          <a:stretch>
            <a:fillRect/>
          </a:stretch>
        </p:blipFill>
        <p:spPr>
          <a:xfrm>
            <a:off x="7586114" y="1279941"/>
            <a:ext cx="4446559" cy="714897"/>
          </a:xfrm>
          <a:prstGeom prst="rect">
            <a:avLst/>
          </a:prstGeom>
        </p:spPr>
      </p:pic>
      <p:pic>
        <p:nvPicPr>
          <p:cNvPr id="16" name="Picture 15">
            <a:extLst>
              <a:ext uri="{FF2B5EF4-FFF2-40B4-BE49-F238E27FC236}">
                <a16:creationId xmlns:a16="http://schemas.microsoft.com/office/drawing/2014/main" id="{666BE534-561D-35F7-011E-81DB1E015E3D}"/>
              </a:ext>
            </a:extLst>
          </p:cNvPr>
          <p:cNvPicPr>
            <a:picLocks noChangeAspect="1"/>
          </p:cNvPicPr>
          <p:nvPr/>
        </p:nvPicPr>
        <p:blipFill>
          <a:blip r:embed="rId6"/>
          <a:stretch>
            <a:fillRect/>
          </a:stretch>
        </p:blipFill>
        <p:spPr>
          <a:xfrm>
            <a:off x="8236597" y="2129775"/>
            <a:ext cx="3796076" cy="4665322"/>
          </a:xfrm>
          <a:prstGeom prst="rect">
            <a:avLst/>
          </a:prstGeom>
        </p:spPr>
      </p:pic>
    </p:spTree>
    <p:extLst>
      <p:ext uri="{BB962C8B-B14F-4D97-AF65-F5344CB8AC3E}">
        <p14:creationId xmlns:p14="http://schemas.microsoft.com/office/powerpoint/2010/main" val="2411911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A9C583-FD14-CE78-62DA-3FB2970ABA23}"/>
              </a:ext>
            </a:extLst>
          </p:cNvPr>
          <p:cNvSpPr>
            <a:spLocks noGrp="1"/>
          </p:cNvSpPr>
          <p:nvPr>
            <p:ph idx="1"/>
          </p:nvPr>
        </p:nvSpPr>
        <p:spPr>
          <a:xfrm>
            <a:off x="76200" y="70757"/>
            <a:ext cx="11672944" cy="6716486"/>
          </a:xfrm>
        </p:spPr>
        <p:txBody>
          <a:bodyPr>
            <a:normAutofit/>
          </a:bodyPr>
          <a:lstStyle/>
          <a:p>
            <a:pPr marL="0" indent="0">
              <a:buNone/>
            </a:pPr>
            <a:endParaRPr lang="en-US" sz="1600" dirty="0">
              <a:effectLst/>
              <a:latin typeface="Calibri" panose="020F0502020204030204" pitchFamily="34" charset="0"/>
              <a:ea typeface="DengXian" panose="02010600030101010101" pitchFamily="2" charset="-122"/>
            </a:endParaRPr>
          </a:p>
          <a:p>
            <a:r>
              <a:rPr lang="en-US" sz="1600" dirty="0">
                <a:effectLst/>
                <a:latin typeface="Calibri" panose="020F0502020204030204" pitchFamily="34" charset="0"/>
                <a:ea typeface="DengXian" panose="02010600030101010101" pitchFamily="2" charset="-122"/>
              </a:rPr>
              <a:t>I am </a:t>
            </a:r>
            <a:r>
              <a:rPr lang="en-US" altLang="zh-CN" sz="1600" dirty="0">
                <a:latin typeface="Calibri" panose="020F0502020204030204" pitchFamily="34" charset="0"/>
                <a:ea typeface="DengXian" panose="02010600030101010101" pitchFamily="2" charset="-122"/>
              </a:rPr>
              <a:t>a </a:t>
            </a:r>
            <a:r>
              <a:rPr lang="en-US" sz="1600" dirty="0">
                <a:effectLst/>
                <a:latin typeface="Calibri" panose="020F0502020204030204" pitchFamily="34" charset="0"/>
                <a:ea typeface="DengXian" panose="02010600030101010101" pitchFamily="2" charset="-122"/>
              </a:rPr>
              <a:t>Ph.D. student </a:t>
            </a:r>
            <a:r>
              <a:rPr lang="en-US" sz="1600" dirty="0">
                <a:latin typeface="Calibri" panose="020F0502020204030204" pitchFamily="34" charset="0"/>
                <a:ea typeface="DengXian" panose="02010600030101010101" pitchFamily="2" charset="-122"/>
              </a:rPr>
              <a:t>from Dr. Quan Long’s lab. I am currently at the end of my 4</a:t>
            </a:r>
            <a:r>
              <a:rPr lang="en-US" sz="1600" baseline="30000" dirty="0">
                <a:latin typeface="Calibri" panose="020F0502020204030204" pitchFamily="34" charset="0"/>
                <a:ea typeface="DengXian" panose="02010600030101010101" pitchFamily="2" charset="-122"/>
              </a:rPr>
              <a:t>th</a:t>
            </a:r>
            <a:r>
              <a:rPr lang="en-US" sz="1600" dirty="0">
                <a:latin typeface="Calibri" panose="020F0502020204030204" pitchFamily="34" charset="0"/>
                <a:ea typeface="DengXian" panose="02010600030101010101" pitchFamily="2" charset="-122"/>
              </a:rPr>
              <a:t> year, and I will turn into my 5</a:t>
            </a:r>
            <a:r>
              <a:rPr lang="en-US" sz="1600" baseline="30000" dirty="0">
                <a:latin typeface="Calibri" panose="020F0502020204030204" pitchFamily="34" charset="0"/>
                <a:ea typeface="DengXian" panose="02010600030101010101" pitchFamily="2" charset="-122"/>
              </a:rPr>
              <a:t>th</a:t>
            </a:r>
            <a:r>
              <a:rPr lang="en-US" sz="1600" dirty="0">
                <a:latin typeface="Calibri" panose="020F0502020204030204" pitchFamily="34" charset="0"/>
                <a:ea typeface="DengXian" panose="02010600030101010101" pitchFamily="2" charset="-122"/>
              </a:rPr>
              <a:t> year in May 2023.</a:t>
            </a:r>
            <a:r>
              <a:rPr lang="en-US" sz="1600" dirty="0">
                <a:effectLst/>
                <a:latin typeface="Calibri" panose="020F0502020204030204" pitchFamily="34" charset="0"/>
                <a:ea typeface="DengXian" panose="02010600030101010101" pitchFamily="2" charset="-122"/>
              </a:rPr>
              <a:t> Although my major is bioinformatics, I have</a:t>
            </a:r>
            <a:r>
              <a:rPr lang="en-US" sz="1600" dirty="0">
                <a:latin typeface="Calibri" panose="020F0502020204030204" pitchFamily="34" charset="0"/>
                <a:ea typeface="DengXian" panose="02010600030101010101" pitchFamily="2" charset="-122"/>
              </a:rPr>
              <a:t> had myself trained a lot in biostatistics fields. My </a:t>
            </a:r>
            <a:r>
              <a:rPr lang="en-US" sz="1600" dirty="0">
                <a:effectLst/>
                <a:latin typeface="Calibri" panose="020F0502020204030204" pitchFamily="34" charset="0"/>
                <a:ea typeface="DengXian" panose="02010600030101010101" pitchFamily="2" charset="-122"/>
              </a:rPr>
              <a:t>research projects center on developing novel statistical tools to solve essential problems in statistical genetics fields. Specifically, I focus on incorporating cutting-edge machine/deep learning models with multi-omics datasets to disclose causal genetic variants. </a:t>
            </a:r>
          </a:p>
          <a:p>
            <a:r>
              <a:rPr lang="en-US" sz="1600" dirty="0">
                <a:latin typeface="Calibri" panose="020F0502020204030204" pitchFamily="34" charset="0"/>
                <a:ea typeface="DengXian" panose="02010600030101010101" pitchFamily="2" charset="-122"/>
              </a:rPr>
              <a:t>Research projects: </a:t>
            </a:r>
          </a:p>
          <a:p>
            <a:pPr lvl="1"/>
            <a:r>
              <a:rPr lang="en-US" sz="1600" dirty="0">
                <a:latin typeface="Calibri" panose="020F0502020204030204" pitchFamily="34" charset="0"/>
                <a:ea typeface="DengXian" panose="02010600030101010101" pitchFamily="2" charset="-122"/>
              </a:rPr>
              <a:t>In one of my research projects, we developed a model to estimate the null distribution better, and this resulted in the discovery of more genetic variants with small effect sizes. The manuscript is under review in Science Advances. </a:t>
            </a:r>
          </a:p>
          <a:p>
            <a:pPr lvl="1"/>
            <a:r>
              <a:rPr lang="en-US" sz="1600" dirty="0">
                <a:latin typeface="Calibri" panose="020F0502020204030204" pitchFamily="34" charset="0"/>
                <a:ea typeface="DengXian" panose="02010600030101010101" pitchFamily="2" charset="-122"/>
              </a:rPr>
              <a:t>In another of my research projects, we integrated biological interactions into linear mixed models and revealed one promising functional mechanism conferring the risk of ASD. The manuscript was accepted for publication in Genomics. </a:t>
            </a:r>
          </a:p>
          <a:p>
            <a:pPr lvl="1"/>
            <a:r>
              <a:rPr lang="en-US" sz="1600" dirty="0">
                <a:latin typeface="Calibri" panose="020F0502020204030204" pitchFamily="34" charset="0"/>
                <a:ea typeface="DengXian" panose="02010600030101010101" pitchFamily="2" charset="-122"/>
              </a:rPr>
              <a:t>I am also currently working on two very thrilling projects:  one is using transfer learning to reveal more causal genetic variants, and another is using kernel smoothing methods to minimize permutation times. </a:t>
            </a:r>
          </a:p>
          <a:p>
            <a:r>
              <a:rPr lang="en-US" sz="1600" dirty="0">
                <a:latin typeface="Calibri" panose="020F0502020204030204" pitchFamily="34" charset="0"/>
                <a:ea typeface="DengXian" panose="02010600030101010101" pitchFamily="2" charset="-122"/>
              </a:rPr>
              <a:t>TA experiences: </a:t>
            </a:r>
          </a:p>
          <a:p>
            <a:pPr lvl="1"/>
            <a:r>
              <a:rPr lang="en-US" sz="1600" dirty="0">
                <a:latin typeface="Calibri" panose="020F0502020204030204" pitchFamily="34" charset="0"/>
                <a:ea typeface="DengXian" panose="02010600030101010101" pitchFamily="2" charset="-122"/>
              </a:rPr>
              <a:t>I didn’t do any TA in my first three years. One reason is that I am based in Cumming Medical School, and medical school students are funded by PI’s funding, and TA is an option but not a duty. Another reason is that I happened to welcome my two kids in my first three years of study. They are gifts from God, and I really appreciate the opportunity to be a mom. Even though it has been an extremely tough period to take care of newborns and continue research at the same time, I, fortunately, managed through it with support from my supervisor and my family. They are happily attending UCCC daycare now. In the summer of 2022, I decided to challenge myself a bit and take over the TA position for the course MDSC 403,  Computation for Bioinformatics. Like most Tas, I answered questions from students and graded assignments and exams. I also delivered a guest lecture about Transfer Learning based on my research project in that course.  </a:t>
            </a:r>
          </a:p>
          <a:p>
            <a:r>
              <a:rPr lang="en-US" sz="1600" dirty="0">
                <a:latin typeface="Calibri" panose="020F0502020204030204" pitchFamily="34" charset="0"/>
                <a:ea typeface="DengXian" panose="02010600030101010101" pitchFamily="2" charset="-122"/>
              </a:rPr>
              <a:t>To summarize, I view myself as a responsible mom, a productive </a:t>
            </a:r>
            <a:r>
              <a:rPr lang="en-US" altLang="zh-CN" sz="1600" dirty="0">
                <a:latin typeface="Calibri" panose="020F0502020204030204" pitchFamily="34" charset="0"/>
                <a:ea typeface="DengXian" panose="02010600030101010101" pitchFamily="2" charset="-122"/>
              </a:rPr>
              <a:t>and</a:t>
            </a:r>
            <a:r>
              <a:rPr lang="zh-CN" altLang="en-US" sz="1600" dirty="0">
                <a:latin typeface="Calibri" panose="020F0502020204030204" pitchFamily="34" charset="0"/>
                <a:ea typeface="DengXian" panose="02010600030101010101" pitchFamily="2" charset="-122"/>
              </a:rPr>
              <a:t> </a:t>
            </a:r>
            <a:r>
              <a:rPr lang="en-US" altLang="zh-CN" sz="1600" dirty="0">
                <a:latin typeface="Calibri" panose="020F0502020204030204" pitchFamily="34" charset="0"/>
                <a:ea typeface="DengXian" panose="02010600030101010101" pitchFamily="2" charset="-122"/>
              </a:rPr>
              <a:t>versatile</a:t>
            </a:r>
            <a:r>
              <a:rPr lang="zh-CN" altLang="en-US" sz="1600" dirty="0">
                <a:latin typeface="Calibri" panose="020F0502020204030204" pitchFamily="34" charset="0"/>
                <a:ea typeface="DengXian" panose="02010600030101010101" pitchFamily="2" charset="-122"/>
              </a:rPr>
              <a:t> </a:t>
            </a:r>
            <a:r>
              <a:rPr lang="en-US" sz="1600" dirty="0">
                <a:latin typeface="Calibri" panose="020F0502020204030204" pitchFamily="34" charset="0"/>
                <a:ea typeface="DengXian" panose="02010600030101010101" pitchFamily="2" charset="-122"/>
              </a:rPr>
              <a:t>researcher who is eager to solve key problems in human statistical genetics. My career goal is to seek a faculty position in Canada and become a pioneer in the field of statistical genetics and biostatistics. I will pursue a post-doc in biostatistics after graduation, and in the meantime, I also want to do more teaching and prepare myself for assistant professor positions in biostatistics. </a:t>
            </a:r>
          </a:p>
        </p:txBody>
      </p:sp>
    </p:spTree>
    <p:extLst>
      <p:ext uri="{BB962C8B-B14F-4D97-AF65-F5344CB8AC3E}">
        <p14:creationId xmlns:p14="http://schemas.microsoft.com/office/powerpoint/2010/main" val="2007485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AE369-CF2A-1A8A-B43D-0437D501FAD2}"/>
              </a:ext>
            </a:extLst>
          </p:cNvPr>
          <p:cNvSpPr>
            <a:spLocks noGrp="1"/>
          </p:cNvSpPr>
          <p:nvPr>
            <p:ph type="title"/>
          </p:nvPr>
        </p:nvSpPr>
        <p:spPr/>
        <p:txBody>
          <a:bodyPr/>
          <a:lstStyle/>
          <a:p>
            <a:r>
              <a:rPr lang="en-US" dirty="0"/>
              <a:t>Outliers</a:t>
            </a:r>
          </a:p>
        </p:txBody>
      </p:sp>
      <p:sp>
        <p:nvSpPr>
          <p:cNvPr id="3" name="Content Placeholder 2">
            <a:extLst>
              <a:ext uri="{FF2B5EF4-FFF2-40B4-BE49-F238E27FC236}">
                <a16:creationId xmlns:a16="http://schemas.microsoft.com/office/drawing/2014/main" id="{E5DF0E44-BA48-1DDE-A972-2E72DF47EC53}"/>
              </a:ext>
            </a:extLst>
          </p:cNvPr>
          <p:cNvSpPr>
            <a:spLocks noGrp="1"/>
          </p:cNvSpPr>
          <p:nvPr>
            <p:ph idx="1"/>
          </p:nvPr>
        </p:nvSpPr>
        <p:spPr>
          <a:xfrm>
            <a:off x="838200" y="1825625"/>
            <a:ext cx="5257800" cy="4351338"/>
          </a:xfrm>
        </p:spPr>
        <p:txBody>
          <a:bodyPr>
            <a:normAutofit/>
          </a:bodyPr>
          <a:lstStyle/>
          <a:p>
            <a:r>
              <a:rPr lang="en-US" sz="2000" dirty="0"/>
              <a:t>An outlying case is defined as a particular observation (Y,X1,X2, ...</a:t>
            </a:r>
            <a:r>
              <a:rPr lang="en-US" sz="2000" dirty="0" err="1"/>
              <a:t>Xp</a:t>
            </a:r>
            <a:r>
              <a:rPr lang="en-US" sz="2000" dirty="0"/>
              <a:t>) that differs from the majority of the cases in the data set. There are several ways we can find and evaluate outliers or influential points.</a:t>
            </a:r>
          </a:p>
          <a:p>
            <a:r>
              <a:rPr lang="en-US" sz="2000" dirty="0"/>
              <a:t>1. Residuals vs Leverage plot</a:t>
            </a:r>
          </a:p>
          <a:p>
            <a:pPr lvl="1"/>
            <a:r>
              <a:rPr lang="en-US" sz="1800" dirty="0"/>
              <a:t>This plot helps us to find influential cases (i.e., subjects), if any.</a:t>
            </a:r>
          </a:p>
          <a:p>
            <a:pPr lvl="1"/>
            <a:r>
              <a:rPr lang="en-US" sz="1800" dirty="0"/>
              <a:t>Outliers are not necessary influential </a:t>
            </a:r>
          </a:p>
        </p:txBody>
      </p:sp>
      <p:pic>
        <p:nvPicPr>
          <p:cNvPr id="5" name="Picture 4">
            <a:extLst>
              <a:ext uri="{FF2B5EF4-FFF2-40B4-BE49-F238E27FC236}">
                <a16:creationId xmlns:a16="http://schemas.microsoft.com/office/drawing/2014/main" id="{417F0D07-7715-FAAE-D066-A645AE0328D7}"/>
              </a:ext>
            </a:extLst>
          </p:cNvPr>
          <p:cNvPicPr>
            <a:picLocks noChangeAspect="1"/>
          </p:cNvPicPr>
          <p:nvPr/>
        </p:nvPicPr>
        <p:blipFill>
          <a:blip r:embed="rId2"/>
          <a:stretch>
            <a:fillRect/>
          </a:stretch>
        </p:blipFill>
        <p:spPr>
          <a:xfrm>
            <a:off x="5962465" y="91624"/>
            <a:ext cx="6156799" cy="3468001"/>
          </a:xfrm>
          <a:prstGeom prst="rect">
            <a:avLst/>
          </a:prstGeom>
        </p:spPr>
      </p:pic>
    </p:spTree>
    <p:extLst>
      <p:ext uri="{BB962C8B-B14F-4D97-AF65-F5344CB8AC3E}">
        <p14:creationId xmlns:p14="http://schemas.microsoft.com/office/powerpoint/2010/main" val="1207808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88DA8-45A8-3A21-6860-BFC6D640A142}"/>
              </a:ext>
            </a:extLst>
          </p:cNvPr>
          <p:cNvSpPr>
            <a:spLocks noGrp="1"/>
          </p:cNvSpPr>
          <p:nvPr>
            <p:ph type="title"/>
          </p:nvPr>
        </p:nvSpPr>
        <p:spPr/>
        <p:txBody>
          <a:bodyPr/>
          <a:lstStyle/>
          <a:p>
            <a:r>
              <a:rPr lang="en-US" dirty="0"/>
              <a:t>Outliers</a:t>
            </a:r>
          </a:p>
        </p:txBody>
      </p:sp>
      <p:pic>
        <p:nvPicPr>
          <p:cNvPr id="5" name="Content Placeholder 4">
            <a:extLst>
              <a:ext uri="{FF2B5EF4-FFF2-40B4-BE49-F238E27FC236}">
                <a16:creationId xmlns:a16="http://schemas.microsoft.com/office/drawing/2014/main" id="{BA413B2C-928A-CD37-8574-5A0791020C6F}"/>
              </a:ext>
            </a:extLst>
          </p:cNvPr>
          <p:cNvPicPr>
            <a:picLocks noGrp="1" noChangeAspect="1"/>
          </p:cNvPicPr>
          <p:nvPr>
            <p:ph idx="1"/>
          </p:nvPr>
        </p:nvPicPr>
        <p:blipFill>
          <a:blip r:embed="rId2"/>
          <a:stretch>
            <a:fillRect/>
          </a:stretch>
        </p:blipFill>
        <p:spPr>
          <a:xfrm>
            <a:off x="838200" y="1610257"/>
            <a:ext cx="8420100" cy="4882618"/>
          </a:xfrm>
        </p:spPr>
      </p:pic>
    </p:spTree>
    <p:extLst>
      <p:ext uri="{BB962C8B-B14F-4D97-AF65-F5344CB8AC3E}">
        <p14:creationId xmlns:p14="http://schemas.microsoft.com/office/powerpoint/2010/main" val="79289398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1DAF9-8B83-FE11-5056-F99E91080E70}"/>
              </a:ext>
            </a:extLst>
          </p:cNvPr>
          <p:cNvSpPr>
            <a:spLocks noGrp="1"/>
          </p:cNvSpPr>
          <p:nvPr>
            <p:ph type="title"/>
          </p:nvPr>
        </p:nvSpPr>
        <p:spPr/>
        <p:txBody>
          <a:bodyPr/>
          <a:lstStyle/>
          <a:p>
            <a:r>
              <a:rPr lang="en-US" dirty="0"/>
              <a:t>Outliers</a:t>
            </a:r>
          </a:p>
        </p:txBody>
      </p:sp>
      <p:pic>
        <p:nvPicPr>
          <p:cNvPr id="5" name="Content Placeholder 4">
            <a:extLst>
              <a:ext uri="{FF2B5EF4-FFF2-40B4-BE49-F238E27FC236}">
                <a16:creationId xmlns:a16="http://schemas.microsoft.com/office/drawing/2014/main" id="{1AF58748-559F-7BBC-F6FD-84658AD16625}"/>
              </a:ext>
            </a:extLst>
          </p:cNvPr>
          <p:cNvPicPr>
            <a:picLocks noGrp="1" noChangeAspect="1"/>
          </p:cNvPicPr>
          <p:nvPr>
            <p:ph idx="1"/>
          </p:nvPr>
        </p:nvPicPr>
        <p:blipFill>
          <a:blip r:embed="rId2"/>
          <a:stretch>
            <a:fillRect/>
          </a:stretch>
        </p:blipFill>
        <p:spPr>
          <a:xfrm>
            <a:off x="838200" y="1678709"/>
            <a:ext cx="8436315" cy="4814166"/>
          </a:xfrm>
        </p:spPr>
      </p:pic>
    </p:spTree>
    <p:extLst>
      <p:ext uri="{BB962C8B-B14F-4D97-AF65-F5344CB8AC3E}">
        <p14:creationId xmlns:p14="http://schemas.microsoft.com/office/powerpoint/2010/main" val="208609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3DF1-BD54-0A3F-B367-843B66E893F7}"/>
              </a:ext>
            </a:extLst>
          </p:cNvPr>
          <p:cNvSpPr>
            <a:spLocks noGrp="1"/>
          </p:cNvSpPr>
          <p:nvPr>
            <p:ph type="title"/>
          </p:nvPr>
        </p:nvSpPr>
        <p:spPr/>
        <p:txBody>
          <a:bodyPr/>
          <a:lstStyle/>
          <a:p>
            <a:r>
              <a:rPr lang="en-US" dirty="0"/>
              <a:t>Plot(model)</a:t>
            </a:r>
          </a:p>
        </p:txBody>
      </p:sp>
      <p:sp>
        <p:nvSpPr>
          <p:cNvPr id="3" name="Content Placeholder 2">
            <a:extLst>
              <a:ext uri="{FF2B5EF4-FFF2-40B4-BE49-F238E27FC236}">
                <a16:creationId xmlns:a16="http://schemas.microsoft.com/office/drawing/2014/main" id="{AF369861-B0C3-8BAB-D8B7-411E1AE92F60}"/>
              </a:ext>
            </a:extLst>
          </p:cNvPr>
          <p:cNvSpPr>
            <a:spLocks noGrp="1"/>
          </p:cNvSpPr>
          <p:nvPr>
            <p:ph idx="1"/>
          </p:nvPr>
        </p:nvSpPr>
        <p:spPr>
          <a:xfrm>
            <a:off x="231494" y="1825625"/>
            <a:ext cx="6655443" cy="4919732"/>
          </a:xfrm>
        </p:spPr>
        <p:txBody>
          <a:bodyPr>
            <a:normAutofit lnSpcReduction="10000"/>
          </a:bodyPr>
          <a:lstStyle/>
          <a:p>
            <a:r>
              <a:rPr lang="en-US" sz="2000" dirty="0"/>
              <a:t>(1,1) allows us to test nonlinearity and Heteroscedasticity</a:t>
            </a:r>
          </a:p>
          <a:p>
            <a:r>
              <a:rPr lang="en-US" sz="2000" dirty="0"/>
              <a:t>(1,2) allows us to test residuals are normally distributed. </a:t>
            </a:r>
          </a:p>
          <a:p>
            <a:r>
              <a:rPr lang="en-US" sz="2000" dirty="0"/>
              <a:t>(2,2) allows use detect outliers (Leverage is the distance from the mass center of the data; Cook’s distance is an overall measure of influence of an observation)</a:t>
            </a:r>
          </a:p>
          <a:p>
            <a:r>
              <a:rPr lang="en-US" sz="2000" dirty="0"/>
              <a:t>homoscedasticity: </a:t>
            </a:r>
          </a:p>
          <a:p>
            <a:pPr lvl="1"/>
            <a:r>
              <a:rPr lang="en-US" sz="1600" dirty="0"/>
              <a:t>By checking the residual plot (1,1), the magnitude of the residuals does not tend to increase with the fitted values. </a:t>
            </a:r>
          </a:p>
          <a:p>
            <a:pPr lvl="1"/>
            <a:r>
              <a:rPr lang="en-US" sz="1600" dirty="0"/>
              <a:t>Breusch Pagan test confirms that assumption as the </a:t>
            </a:r>
            <a:r>
              <a:rPr lang="en-US" sz="1600" dirty="0" err="1"/>
              <a:t>pvalue</a:t>
            </a:r>
            <a:r>
              <a:rPr lang="en-US" sz="1600" dirty="0"/>
              <a:t> is larger that 0.05.  </a:t>
            </a:r>
          </a:p>
          <a:p>
            <a:r>
              <a:rPr lang="en-US" sz="2000" dirty="0"/>
              <a:t>linearity: regression residuals for evidence of patterns or trends, we found that the residual plot shows no discernible pattern or trend at all. (1,1)</a:t>
            </a:r>
          </a:p>
          <a:p>
            <a:r>
              <a:rPr lang="en-US" sz="2000" dirty="0"/>
              <a:t>normality: holds (a look at the normal Q-Q plot) and the test of Shapiro confirms that assertion</a:t>
            </a:r>
          </a:p>
          <a:p>
            <a:r>
              <a:rPr lang="en-US" sz="2000" dirty="0"/>
              <a:t>Outliers: Cook’s distance and Residual VS Leverage</a:t>
            </a:r>
          </a:p>
        </p:txBody>
      </p:sp>
      <p:sp>
        <p:nvSpPr>
          <p:cNvPr id="6" name="TextBox 5">
            <a:extLst>
              <a:ext uri="{FF2B5EF4-FFF2-40B4-BE49-F238E27FC236}">
                <a16:creationId xmlns:a16="http://schemas.microsoft.com/office/drawing/2014/main" id="{6677CFC1-1C92-80D7-E38F-E76EB7A5CBB7}"/>
              </a:ext>
            </a:extLst>
          </p:cNvPr>
          <p:cNvSpPr txBox="1"/>
          <p:nvPr/>
        </p:nvSpPr>
        <p:spPr>
          <a:xfrm>
            <a:off x="6995576" y="998190"/>
            <a:ext cx="4582391" cy="1384995"/>
          </a:xfrm>
          <a:prstGeom prst="rect">
            <a:avLst/>
          </a:prstGeom>
          <a:noFill/>
        </p:spPr>
        <p:txBody>
          <a:bodyPr wrap="square">
            <a:spAutoFit/>
          </a:bodyPr>
          <a:lstStyle/>
          <a:p>
            <a:r>
              <a:rPr lang="en-US" sz="1400" dirty="0"/>
              <a:t>model=</a:t>
            </a:r>
            <a:r>
              <a:rPr lang="en-US" sz="1400" dirty="0" err="1"/>
              <a:t>lm</a:t>
            </a:r>
            <a:r>
              <a:rPr lang="en-US" sz="1400" dirty="0"/>
              <a:t>(BURDEN~(CGDUR+ MEM +SOCIALSU) , data=KBI)</a:t>
            </a:r>
          </a:p>
          <a:p>
            <a:r>
              <a:rPr lang="en-US" sz="1400" dirty="0"/>
              <a:t>summary(model) </a:t>
            </a:r>
          </a:p>
          <a:p>
            <a:r>
              <a:rPr lang="en-US" sz="1400" dirty="0"/>
              <a:t>par(</a:t>
            </a:r>
            <a:r>
              <a:rPr lang="en-US" sz="1400" dirty="0" err="1"/>
              <a:t>mfrow</a:t>
            </a:r>
            <a:r>
              <a:rPr lang="en-US" sz="1400" dirty="0"/>
              <a:t>=c(2,2))</a:t>
            </a:r>
          </a:p>
          <a:p>
            <a:r>
              <a:rPr lang="en-US" sz="1400" dirty="0"/>
              <a:t>plot(model)</a:t>
            </a:r>
          </a:p>
          <a:p>
            <a:r>
              <a:rPr lang="en-US" sz="1400" dirty="0" err="1"/>
              <a:t>bptest</a:t>
            </a:r>
            <a:r>
              <a:rPr lang="en-US" sz="1400" dirty="0"/>
              <a:t>(model)</a:t>
            </a:r>
          </a:p>
          <a:p>
            <a:r>
              <a:rPr lang="en-US" sz="1400" dirty="0" err="1"/>
              <a:t>shapiro.test</a:t>
            </a:r>
            <a:r>
              <a:rPr lang="en-US" sz="1400" dirty="0"/>
              <a:t>(residuals(model))</a:t>
            </a:r>
          </a:p>
        </p:txBody>
      </p:sp>
      <p:pic>
        <p:nvPicPr>
          <p:cNvPr id="8" name="Picture 7">
            <a:extLst>
              <a:ext uri="{FF2B5EF4-FFF2-40B4-BE49-F238E27FC236}">
                <a16:creationId xmlns:a16="http://schemas.microsoft.com/office/drawing/2014/main" id="{383836B9-2DBC-FBB7-BA20-EE8905CD1EE8}"/>
              </a:ext>
            </a:extLst>
          </p:cNvPr>
          <p:cNvPicPr>
            <a:picLocks noChangeAspect="1"/>
          </p:cNvPicPr>
          <p:nvPr/>
        </p:nvPicPr>
        <p:blipFill>
          <a:blip r:embed="rId2"/>
          <a:stretch>
            <a:fillRect/>
          </a:stretch>
        </p:blipFill>
        <p:spPr>
          <a:xfrm>
            <a:off x="6995576" y="2507644"/>
            <a:ext cx="5076165" cy="2987300"/>
          </a:xfrm>
          <a:prstGeom prst="rect">
            <a:avLst/>
          </a:prstGeom>
        </p:spPr>
      </p:pic>
    </p:spTree>
    <p:extLst>
      <p:ext uri="{BB962C8B-B14F-4D97-AF65-F5344CB8AC3E}">
        <p14:creationId xmlns:p14="http://schemas.microsoft.com/office/powerpoint/2010/main" val="9320184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Likelihood </a:t>
            </a:r>
          </a:p>
        </p:txBody>
      </p:sp>
      <p:sp>
        <p:nvSpPr>
          <p:cNvPr id="3" name="Content Placeholder 2"/>
          <p:cNvSpPr>
            <a:spLocks noGrp="1"/>
          </p:cNvSpPr>
          <p:nvPr>
            <p:ph idx="1"/>
          </p:nvPr>
        </p:nvSpPr>
        <p:spPr/>
        <p:txBody>
          <a:bodyPr/>
          <a:lstStyle/>
          <a:p>
            <a:r>
              <a:rPr lang="en-US" dirty="0"/>
              <a:t>What is likelihood:</a:t>
            </a:r>
          </a:p>
          <a:p>
            <a:pPr lvl="1"/>
            <a:r>
              <a:rPr lang="en-US" dirty="0"/>
              <a:t>The </a:t>
            </a:r>
            <a:r>
              <a:rPr lang="en-US" dirty="0">
                <a:highlight>
                  <a:srgbClr val="FFFF00"/>
                </a:highlight>
              </a:rPr>
              <a:t>density (continues) or mass function </a:t>
            </a:r>
            <a:r>
              <a:rPr lang="en-US" dirty="0"/>
              <a:t>that are associated to the observed data.</a:t>
            </a:r>
          </a:p>
          <a:p>
            <a:pPr lvl="1"/>
            <a:r>
              <a:rPr lang="en-US" dirty="0"/>
              <a:t> </a:t>
            </a:r>
            <a:r>
              <a:rPr lang="en-US" dirty="0">
                <a:solidFill>
                  <a:srgbClr val="FF0000"/>
                </a:solidFill>
              </a:rPr>
              <a:t>L(</a:t>
            </a:r>
            <a:r>
              <a:rPr lang="en-US" dirty="0" err="1">
                <a:solidFill>
                  <a:srgbClr val="FF0000"/>
                </a:solidFill>
              </a:rPr>
              <a:t>Θ</a:t>
            </a:r>
            <a:r>
              <a:rPr lang="en-US" dirty="0">
                <a:solidFill>
                  <a:srgbClr val="FF0000"/>
                </a:solidFill>
              </a:rPr>
              <a:t>, </a:t>
            </a:r>
            <a:r>
              <a:rPr lang="en-US" dirty="0">
                <a:solidFill>
                  <a:srgbClr val="FF0000"/>
                </a:solidFill>
                <a:highlight>
                  <a:srgbClr val="FFFF00"/>
                </a:highlight>
              </a:rPr>
              <a:t>x</a:t>
            </a:r>
            <a:r>
              <a:rPr lang="en-US" dirty="0">
                <a:solidFill>
                  <a:srgbClr val="FF0000"/>
                </a:solidFill>
              </a:rPr>
              <a:t>)</a:t>
            </a:r>
            <a:r>
              <a:rPr lang="en-US" dirty="0"/>
              <a:t> = </a:t>
            </a:r>
            <a:r>
              <a:rPr lang="en-US" dirty="0">
                <a:solidFill>
                  <a:srgbClr val="008000"/>
                </a:solidFill>
              </a:rPr>
              <a:t>f(</a:t>
            </a:r>
            <a:r>
              <a:rPr lang="en-US" dirty="0" err="1">
                <a:solidFill>
                  <a:srgbClr val="008000"/>
                </a:solidFill>
              </a:rPr>
              <a:t>x|Θ</a:t>
            </a:r>
            <a:r>
              <a:rPr lang="en-US" dirty="0">
                <a:solidFill>
                  <a:srgbClr val="008000"/>
                </a:solidFill>
              </a:rPr>
              <a:t>)</a:t>
            </a:r>
            <a:r>
              <a:rPr lang="en-US" dirty="0"/>
              <a:t> </a:t>
            </a:r>
          </a:p>
          <a:p>
            <a:pPr lvl="1"/>
            <a:r>
              <a:rPr lang="en-US" dirty="0"/>
              <a:t>We need to find the right density (or mass) function that is mostly likely to have produced the observed data (among all other possible densities).</a:t>
            </a:r>
          </a:p>
        </p:txBody>
      </p:sp>
    </p:spTree>
    <p:extLst>
      <p:ext uri="{BB962C8B-B14F-4D97-AF65-F5344CB8AC3E}">
        <p14:creationId xmlns:p14="http://schemas.microsoft.com/office/powerpoint/2010/main" val="3104036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method </a:t>
            </a:r>
            <a:r>
              <a:rPr lang="en-US" dirty="0">
                <a:solidFill>
                  <a:srgbClr val="FF0000"/>
                </a:solidFill>
              </a:rPr>
              <a:t>mle</a:t>
            </a:r>
          </a:p>
        </p:txBody>
      </p:sp>
      <p:sp>
        <p:nvSpPr>
          <p:cNvPr id="3" name="Content Placeholder 2"/>
          <p:cNvSpPr>
            <a:spLocks noGrp="1"/>
          </p:cNvSpPr>
          <p:nvPr>
            <p:ph idx="1"/>
          </p:nvPr>
        </p:nvSpPr>
        <p:spPr>
          <a:xfrm>
            <a:off x="838200" y="1825625"/>
            <a:ext cx="10515600" cy="4667250"/>
          </a:xfrm>
        </p:spPr>
        <p:txBody>
          <a:bodyPr>
            <a:normAutofit fontScale="77500" lnSpcReduction="20000"/>
          </a:bodyPr>
          <a:lstStyle/>
          <a:p>
            <a:r>
              <a:rPr lang="en-US" dirty="0"/>
              <a:t>The negative log likelihood function</a:t>
            </a:r>
          </a:p>
          <a:p>
            <a:r>
              <a:rPr lang="en-US" dirty="0"/>
              <a:t>The initial values of the parameters</a:t>
            </a:r>
          </a:p>
          <a:p>
            <a:r>
              <a:rPr lang="en-US" dirty="0"/>
              <a:t>The methods </a:t>
            </a:r>
          </a:p>
          <a:p>
            <a:pPr lvl="1"/>
            <a:r>
              <a:rPr lang="en-US" dirty="0"/>
              <a:t>“</a:t>
            </a:r>
            <a:r>
              <a:rPr lang="en-US" dirty="0" err="1"/>
              <a:t>Nelder</a:t>
            </a:r>
            <a:r>
              <a:rPr lang="en-US" dirty="0"/>
              <a:t>-Mead”, “BFGS”, “CG”, “L-BFGS-B”, “SANN”, “Brent”.</a:t>
            </a:r>
          </a:p>
          <a:p>
            <a:pPr lvl="1"/>
            <a:r>
              <a:rPr lang="en-US" dirty="0"/>
              <a:t>Sometimes the upper and lower limits of the parameters, depending on the type of method. </a:t>
            </a:r>
          </a:p>
          <a:p>
            <a:pPr lvl="1"/>
            <a:r>
              <a:rPr lang="en-US" dirty="0"/>
              <a:t>Use </a:t>
            </a:r>
            <a:r>
              <a:rPr lang="en-US" dirty="0">
                <a:solidFill>
                  <a:srgbClr val="3366FF"/>
                </a:solidFill>
              </a:rPr>
              <a:t>?</a:t>
            </a:r>
            <a:r>
              <a:rPr lang="en-US" dirty="0" err="1">
                <a:solidFill>
                  <a:srgbClr val="3366FF"/>
                </a:solidFill>
              </a:rPr>
              <a:t>optim</a:t>
            </a:r>
            <a:r>
              <a:rPr lang="en-US" dirty="0">
                <a:solidFill>
                  <a:srgbClr val="3366FF"/>
                </a:solidFill>
              </a:rPr>
              <a:t> </a:t>
            </a:r>
            <a:r>
              <a:rPr lang="en-US" dirty="0"/>
              <a:t>to understand these methods. </a:t>
            </a:r>
          </a:p>
          <a:p>
            <a:r>
              <a:rPr lang="en-US" dirty="0"/>
              <a:t>Example</a:t>
            </a:r>
          </a:p>
          <a:p>
            <a:pPr lvl="1"/>
            <a:r>
              <a:rPr lang="en-US" dirty="0"/>
              <a:t>The data:</a:t>
            </a:r>
          </a:p>
          <a:p>
            <a:pPr lvl="2"/>
            <a:r>
              <a:rPr lang="en-US" dirty="0"/>
              <a:t>y=</a:t>
            </a:r>
            <a:r>
              <a:rPr lang="en-US" dirty="0" err="1"/>
              <a:t>rnorm</a:t>
            </a:r>
            <a:r>
              <a:rPr lang="en-US" dirty="0"/>
              <a:t>(10000, mean=10, </a:t>
            </a:r>
            <a:r>
              <a:rPr lang="en-US" dirty="0" err="1"/>
              <a:t>sd</a:t>
            </a:r>
            <a:r>
              <a:rPr lang="en-US" dirty="0"/>
              <a:t>=5)</a:t>
            </a:r>
          </a:p>
          <a:p>
            <a:pPr lvl="1"/>
            <a:r>
              <a:rPr lang="en-US" dirty="0"/>
              <a:t>The likelihood:</a:t>
            </a:r>
          </a:p>
          <a:p>
            <a:pPr lvl="2"/>
            <a:r>
              <a:rPr lang="en-US" dirty="0" err="1">
                <a:solidFill>
                  <a:srgbClr val="0070C0"/>
                </a:solidFill>
              </a:rPr>
              <a:t>nLL</a:t>
            </a:r>
            <a:r>
              <a:rPr lang="en-US" dirty="0">
                <a:solidFill>
                  <a:srgbClr val="0070C0"/>
                </a:solidFill>
              </a:rPr>
              <a:t> &lt;- function(mean, </a:t>
            </a:r>
            <a:r>
              <a:rPr lang="en-US" dirty="0" err="1">
                <a:solidFill>
                  <a:srgbClr val="0070C0"/>
                </a:solidFill>
              </a:rPr>
              <a:t>sd</a:t>
            </a:r>
            <a:r>
              <a:rPr lang="en-US" dirty="0">
                <a:solidFill>
                  <a:srgbClr val="0070C0"/>
                </a:solidFill>
              </a:rPr>
              <a:t>)  -sum(</a:t>
            </a:r>
            <a:r>
              <a:rPr lang="en-US" dirty="0" err="1">
                <a:solidFill>
                  <a:srgbClr val="0070C0"/>
                </a:solidFill>
              </a:rPr>
              <a:t>dnorm</a:t>
            </a:r>
            <a:r>
              <a:rPr lang="en-US" dirty="0">
                <a:solidFill>
                  <a:srgbClr val="0070C0"/>
                </a:solidFill>
              </a:rPr>
              <a:t>(y, mean, </a:t>
            </a:r>
            <a:r>
              <a:rPr lang="en-US" dirty="0" err="1">
                <a:solidFill>
                  <a:srgbClr val="0070C0"/>
                </a:solidFill>
              </a:rPr>
              <a:t>sd</a:t>
            </a:r>
            <a:r>
              <a:rPr lang="en-US" dirty="0">
                <a:solidFill>
                  <a:srgbClr val="0070C0"/>
                </a:solidFill>
              </a:rPr>
              <a:t>, log=TRUE))</a:t>
            </a:r>
          </a:p>
          <a:p>
            <a:pPr lvl="1"/>
            <a:r>
              <a:rPr lang="en-US" dirty="0"/>
              <a:t>The starting values</a:t>
            </a:r>
          </a:p>
          <a:p>
            <a:pPr lvl="2"/>
            <a:r>
              <a:rPr lang="en-US" dirty="0"/>
              <a:t>mean=15, </a:t>
            </a:r>
            <a:r>
              <a:rPr lang="en-US" dirty="0" err="1"/>
              <a:t>sd</a:t>
            </a:r>
            <a:r>
              <a:rPr lang="en-US" dirty="0"/>
              <a:t>=1</a:t>
            </a:r>
          </a:p>
          <a:p>
            <a:pPr lvl="1"/>
            <a:r>
              <a:rPr lang="en-US" dirty="0"/>
              <a:t>The method</a:t>
            </a:r>
          </a:p>
          <a:p>
            <a:pPr lvl="2"/>
            <a:r>
              <a:rPr lang="en-US" dirty="0"/>
              <a:t>L-BFGS-B</a:t>
            </a:r>
          </a:p>
          <a:p>
            <a:pPr lvl="1"/>
            <a:r>
              <a:rPr lang="en-US" dirty="0">
                <a:solidFill>
                  <a:srgbClr val="0000FF"/>
                </a:solidFill>
              </a:rPr>
              <a:t>fit0 &lt;- </a:t>
            </a:r>
            <a:r>
              <a:rPr lang="en-US" dirty="0" err="1">
                <a:solidFill>
                  <a:srgbClr val="0000FF"/>
                </a:solidFill>
              </a:rPr>
              <a:t>mle</a:t>
            </a:r>
            <a:r>
              <a:rPr lang="en-US" dirty="0">
                <a:solidFill>
                  <a:srgbClr val="0000FF"/>
                </a:solidFill>
              </a:rPr>
              <a:t>(</a:t>
            </a:r>
            <a:r>
              <a:rPr lang="en-US" dirty="0" err="1">
                <a:solidFill>
                  <a:srgbClr val="0000FF"/>
                </a:solidFill>
              </a:rPr>
              <a:t>nLL</a:t>
            </a:r>
            <a:r>
              <a:rPr lang="en-US" dirty="0">
                <a:solidFill>
                  <a:srgbClr val="0000FF"/>
                </a:solidFill>
              </a:rPr>
              <a:t>, start = list(mean = 15, </a:t>
            </a:r>
            <a:r>
              <a:rPr lang="en-US" dirty="0" err="1">
                <a:solidFill>
                  <a:srgbClr val="0000FF"/>
                </a:solidFill>
              </a:rPr>
              <a:t>sd</a:t>
            </a:r>
            <a:r>
              <a:rPr lang="en-US" dirty="0">
                <a:solidFill>
                  <a:srgbClr val="0000FF"/>
                </a:solidFill>
              </a:rPr>
              <a:t>= 1), method = "L-BFGS-B")</a:t>
            </a:r>
          </a:p>
          <a:p>
            <a:pPr marL="0" indent="0">
              <a:buNone/>
            </a:pPr>
            <a:endParaRPr lang="en-US" dirty="0"/>
          </a:p>
        </p:txBody>
      </p:sp>
    </p:spTree>
    <p:extLst>
      <p:ext uri="{BB962C8B-B14F-4D97-AF65-F5344CB8AC3E}">
        <p14:creationId xmlns:p14="http://schemas.microsoft.com/office/powerpoint/2010/main" val="329063117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70FC3-5C9A-101B-B1D8-94EB68F7816D}"/>
              </a:ext>
            </a:extLst>
          </p:cNvPr>
          <p:cNvSpPr>
            <a:spLocks noGrp="1"/>
          </p:cNvSpPr>
          <p:nvPr>
            <p:ph type="title"/>
          </p:nvPr>
        </p:nvSpPr>
        <p:spPr/>
        <p:txBody>
          <a:bodyPr/>
          <a:lstStyle/>
          <a:p>
            <a:r>
              <a:rPr lang="en-US" dirty="0"/>
              <a:t>Linear regression</a:t>
            </a:r>
          </a:p>
        </p:txBody>
      </p:sp>
      <p:sp>
        <p:nvSpPr>
          <p:cNvPr id="3" name="Content Placeholder 2">
            <a:extLst>
              <a:ext uri="{FF2B5EF4-FFF2-40B4-BE49-F238E27FC236}">
                <a16:creationId xmlns:a16="http://schemas.microsoft.com/office/drawing/2014/main" id="{E376370E-41A3-D9AF-BC47-421C6F2FE267}"/>
              </a:ext>
            </a:extLst>
          </p:cNvPr>
          <p:cNvSpPr>
            <a:spLocks noGrp="1"/>
          </p:cNvSpPr>
          <p:nvPr>
            <p:ph idx="1"/>
          </p:nvPr>
        </p:nvSpPr>
        <p:spPr/>
        <p:txBody>
          <a:bodyPr/>
          <a:lstStyle/>
          <a:p>
            <a:r>
              <a:rPr lang="en-US" sz="2000" dirty="0" err="1"/>
              <a:t>Lm</a:t>
            </a:r>
            <a:r>
              <a:rPr lang="en-US" sz="2000" dirty="0"/>
              <a:t>()</a:t>
            </a:r>
          </a:p>
          <a:p>
            <a:r>
              <a:rPr lang="en-US" sz="2000" dirty="0" err="1"/>
              <a:t>glm_pass</a:t>
            </a:r>
            <a:r>
              <a:rPr lang="en-US" sz="2000" dirty="0"/>
              <a:t>=</a:t>
            </a:r>
            <a:r>
              <a:rPr lang="en-US" sz="2000" dirty="0" err="1"/>
              <a:t>glm</a:t>
            </a:r>
            <a:r>
              <a:rPr lang="en-US" sz="2000" dirty="0"/>
              <a:t>(</a:t>
            </a:r>
            <a:r>
              <a:rPr lang="en-US" sz="2000" dirty="0" err="1">
                <a:solidFill>
                  <a:srgbClr val="FF0000"/>
                </a:solidFill>
              </a:rPr>
              <a:t>pass</a:t>
            </a:r>
            <a:r>
              <a:rPr lang="en-US" sz="2000" dirty="0" err="1"/>
              <a:t>~</a:t>
            </a:r>
            <a:r>
              <a:rPr lang="en-US" sz="2000" dirty="0" err="1">
                <a:solidFill>
                  <a:srgbClr val="0070C0"/>
                </a:solidFill>
              </a:rPr>
              <a:t>hours</a:t>
            </a:r>
            <a:r>
              <a:rPr lang="en-US" sz="2000" dirty="0"/>
              <a:t>, family=binomial(link='</a:t>
            </a:r>
            <a:r>
              <a:rPr lang="en-US" sz="2000" dirty="0">
                <a:solidFill>
                  <a:srgbClr val="00B050"/>
                </a:solidFill>
              </a:rPr>
              <a:t>logit</a:t>
            </a:r>
            <a:r>
              <a:rPr lang="en-US" sz="2000" dirty="0"/>
              <a:t>’))</a:t>
            </a:r>
          </a:p>
          <a:p>
            <a:r>
              <a:rPr lang="en-US" sz="2000" dirty="0"/>
              <a:t>Partial F test to compare two models: </a:t>
            </a:r>
            <a:r>
              <a:rPr lang="en-US" sz="2000" dirty="0" err="1"/>
              <a:t>anova</a:t>
            </a:r>
            <a:r>
              <a:rPr lang="en-US" sz="2000" dirty="0"/>
              <a:t>(</a:t>
            </a:r>
            <a:r>
              <a:rPr lang="en-US" sz="2000" dirty="0" err="1"/>
              <a:t>reduced_model</a:t>
            </a:r>
            <a:r>
              <a:rPr lang="en-US" sz="2000" dirty="0"/>
              <a:t>, </a:t>
            </a:r>
            <a:r>
              <a:rPr lang="en-US" sz="2000" dirty="0" err="1"/>
              <a:t>full_model</a:t>
            </a:r>
            <a:r>
              <a:rPr lang="en-US" sz="2000" dirty="0"/>
              <a:t>)</a:t>
            </a:r>
          </a:p>
          <a:p>
            <a:r>
              <a:rPr lang="en-US" sz="2000" dirty="0"/>
              <a:t>95% confidence interval. </a:t>
            </a:r>
            <a:r>
              <a:rPr lang="en-US" sz="2000" dirty="0" err="1"/>
              <a:t>confint</a:t>
            </a:r>
            <a:r>
              <a:rPr lang="en-US" sz="2000" dirty="0"/>
              <a:t>(model)</a:t>
            </a:r>
          </a:p>
          <a:p>
            <a:endParaRPr lang="en-US" dirty="0"/>
          </a:p>
        </p:txBody>
      </p:sp>
      <p:pic>
        <p:nvPicPr>
          <p:cNvPr id="5" name="Picture 4">
            <a:extLst>
              <a:ext uri="{FF2B5EF4-FFF2-40B4-BE49-F238E27FC236}">
                <a16:creationId xmlns:a16="http://schemas.microsoft.com/office/drawing/2014/main" id="{D42D485A-B950-7948-6C6B-9F9E9D5B4A92}"/>
              </a:ext>
            </a:extLst>
          </p:cNvPr>
          <p:cNvPicPr>
            <a:picLocks noChangeAspect="1"/>
          </p:cNvPicPr>
          <p:nvPr/>
        </p:nvPicPr>
        <p:blipFill>
          <a:blip r:embed="rId2"/>
          <a:stretch>
            <a:fillRect/>
          </a:stretch>
        </p:blipFill>
        <p:spPr>
          <a:xfrm>
            <a:off x="510814" y="3429000"/>
            <a:ext cx="4074438" cy="1669150"/>
          </a:xfrm>
          <a:prstGeom prst="rect">
            <a:avLst/>
          </a:prstGeom>
        </p:spPr>
      </p:pic>
      <p:pic>
        <p:nvPicPr>
          <p:cNvPr id="7" name="Picture 6">
            <a:extLst>
              <a:ext uri="{FF2B5EF4-FFF2-40B4-BE49-F238E27FC236}">
                <a16:creationId xmlns:a16="http://schemas.microsoft.com/office/drawing/2014/main" id="{E1807539-2138-04FD-B863-E64E3FFB4C45}"/>
              </a:ext>
            </a:extLst>
          </p:cNvPr>
          <p:cNvPicPr>
            <a:picLocks noChangeAspect="1"/>
          </p:cNvPicPr>
          <p:nvPr/>
        </p:nvPicPr>
        <p:blipFill>
          <a:blip r:embed="rId3"/>
          <a:stretch>
            <a:fillRect/>
          </a:stretch>
        </p:blipFill>
        <p:spPr>
          <a:xfrm>
            <a:off x="4673931" y="3516628"/>
            <a:ext cx="5140985" cy="3075562"/>
          </a:xfrm>
          <a:prstGeom prst="rect">
            <a:avLst/>
          </a:prstGeom>
        </p:spPr>
      </p:pic>
      <p:pic>
        <p:nvPicPr>
          <p:cNvPr id="9" name="Picture 8">
            <a:extLst>
              <a:ext uri="{FF2B5EF4-FFF2-40B4-BE49-F238E27FC236}">
                <a16:creationId xmlns:a16="http://schemas.microsoft.com/office/drawing/2014/main" id="{4034D9EF-7B43-85AB-107A-A75EF6C82F62}"/>
              </a:ext>
            </a:extLst>
          </p:cNvPr>
          <p:cNvPicPr>
            <a:picLocks noChangeAspect="1"/>
          </p:cNvPicPr>
          <p:nvPr/>
        </p:nvPicPr>
        <p:blipFill>
          <a:blip r:embed="rId4"/>
          <a:stretch>
            <a:fillRect/>
          </a:stretch>
        </p:blipFill>
        <p:spPr>
          <a:xfrm>
            <a:off x="510814" y="5098150"/>
            <a:ext cx="3566134" cy="1727645"/>
          </a:xfrm>
          <a:prstGeom prst="rect">
            <a:avLst/>
          </a:prstGeom>
        </p:spPr>
      </p:pic>
      <p:sp>
        <p:nvSpPr>
          <p:cNvPr id="10" name="TextBox 9">
            <a:extLst>
              <a:ext uri="{FF2B5EF4-FFF2-40B4-BE49-F238E27FC236}">
                <a16:creationId xmlns:a16="http://schemas.microsoft.com/office/drawing/2014/main" id="{CD3E74C7-E70D-15C4-4767-F84BCF1695B9}"/>
              </a:ext>
            </a:extLst>
          </p:cNvPr>
          <p:cNvSpPr txBox="1"/>
          <p:nvPr/>
        </p:nvSpPr>
        <p:spPr>
          <a:xfrm>
            <a:off x="9174058" y="2843576"/>
            <a:ext cx="2776725" cy="2031325"/>
          </a:xfrm>
          <a:prstGeom prst="rect">
            <a:avLst/>
          </a:prstGeom>
          <a:noFill/>
        </p:spPr>
        <p:txBody>
          <a:bodyPr wrap="square" rtlCol="0">
            <a:spAutoFit/>
          </a:bodyPr>
          <a:lstStyle/>
          <a:p>
            <a:r>
              <a:rPr lang="en-US" dirty="0"/>
              <a:t>F partial test sig </a:t>
            </a:r>
            <a:r>
              <a:rPr lang="en-US" dirty="0">
                <a:sym typeface="Wingdings" panose="05000000000000000000" pitchFamily="2" charset="2"/>
              </a:rPr>
              <a:t> reduced variables have at least non-zero beta</a:t>
            </a:r>
          </a:p>
          <a:p>
            <a:endParaRPr lang="en-US" dirty="0">
              <a:sym typeface="Wingdings" panose="05000000000000000000" pitchFamily="2" charset="2"/>
            </a:endParaRPr>
          </a:p>
          <a:p>
            <a:r>
              <a:rPr lang="en-US" dirty="0">
                <a:sym typeface="Wingdings" panose="05000000000000000000" pitchFamily="2" charset="2"/>
              </a:rPr>
              <a:t>F partial test not sig  reduced variables all have zeros betas</a:t>
            </a:r>
            <a:endParaRPr lang="en-US" dirty="0"/>
          </a:p>
        </p:txBody>
      </p:sp>
    </p:spTree>
    <p:extLst>
      <p:ext uri="{BB962C8B-B14F-4D97-AF65-F5344CB8AC3E}">
        <p14:creationId xmlns:p14="http://schemas.microsoft.com/office/powerpoint/2010/main" val="23150557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power?</a:t>
            </a:r>
          </a:p>
        </p:txBody>
      </p:sp>
      <p:sp>
        <p:nvSpPr>
          <p:cNvPr id="3" name="Content Placeholder 2"/>
          <p:cNvSpPr>
            <a:spLocks noGrp="1"/>
          </p:cNvSpPr>
          <p:nvPr>
            <p:ph idx="1"/>
          </p:nvPr>
        </p:nvSpPr>
        <p:spPr/>
        <p:txBody>
          <a:bodyPr>
            <a:normAutofit/>
          </a:bodyPr>
          <a:lstStyle/>
          <a:p>
            <a:r>
              <a:rPr lang="en-US" dirty="0"/>
              <a:t>How likely one can detect the genuine signal?</a:t>
            </a:r>
          </a:p>
          <a:p>
            <a:r>
              <a:rPr lang="en-US" dirty="0"/>
              <a:t>What factors impact the power of our design?</a:t>
            </a:r>
          </a:p>
          <a:p>
            <a:pPr lvl="1"/>
            <a:r>
              <a:rPr lang="en-US" dirty="0"/>
              <a:t>Sample size</a:t>
            </a:r>
          </a:p>
          <a:p>
            <a:pPr lvl="1"/>
            <a:r>
              <a:rPr lang="en-US" dirty="0"/>
              <a:t>Effect size </a:t>
            </a:r>
          </a:p>
          <a:p>
            <a:pPr lvl="2"/>
            <a:r>
              <a:rPr lang="en-US" dirty="0"/>
              <a:t>Difference between the means (if this is the target </a:t>
            </a:r>
            <a:r>
              <a:rPr lang="en-US" dirty="0" err="1"/>
              <a:t>fo</a:t>
            </a:r>
            <a:r>
              <a:rPr lang="en-US" dirty="0"/>
              <a:t> the test)</a:t>
            </a:r>
          </a:p>
          <a:p>
            <a:pPr lvl="2"/>
            <a:r>
              <a:rPr lang="en-US" dirty="0"/>
              <a:t>Sample variance </a:t>
            </a:r>
          </a:p>
          <a:p>
            <a:pPr lvl="1"/>
            <a:r>
              <a:rPr lang="en-US" dirty="0"/>
              <a:t>Significant level (type I error)</a:t>
            </a:r>
          </a:p>
          <a:p>
            <a:pPr lvl="1"/>
            <a:r>
              <a:rPr lang="en-US" dirty="0"/>
              <a:t>Two-sided or one-sided</a:t>
            </a:r>
          </a:p>
          <a:p>
            <a:pPr lvl="1"/>
            <a:endParaRPr lang="en-US" dirty="0"/>
          </a:p>
        </p:txBody>
      </p:sp>
    </p:spTree>
    <p:extLst>
      <p:ext uri="{BB962C8B-B14F-4D97-AF65-F5344CB8AC3E}">
        <p14:creationId xmlns:p14="http://schemas.microsoft.com/office/powerpoint/2010/main" val="16155242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Traditional power analysis: </a:t>
            </a:r>
            <a:br>
              <a:rPr lang="en-US" dirty="0"/>
            </a:br>
            <a:r>
              <a:rPr lang="en-US" dirty="0"/>
              <a:t>closed form derivations </a:t>
            </a:r>
          </a:p>
        </p:txBody>
      </p:sp>
      <p:sp>
        <p:nvSpPr>
          <p:cNvPr id="3" name="Content Placeholder 2"/>
          <p:cNvSpPr>
            <a:spLocks noGrp="1"/>
          </p:cNvSpPr>
          <p:nvPr>
            <p:ph idx="1"/>
          </p:nvPr>
        </p:nvSpPr>
        <p:spPr>
          <a:xfrm>
            <a:off x="391255" y="1690688"/>
            <a:ext cx="4286384" cy="3638982"/>
          </a:xfrm>
        </p:spPr>
        <p:txBody>
          <a:bodyPr>
            <a:normAutofit/>
          </a:bodyPr>
          <a:lstStyle/>
          <a:p>
            <a:r>
              <a:rPr lang="en-US" sz="1800" dirty="0"/>
              <a:t>First we need to know the </a:t>
            </a:r>
            <a:r>
              <a:rPr lang="en-US" sz="1800" dirty="0">
                <a:solidFill>
                  <a:srgbClr val="0000FF"/>
                </a:solidFill>
              </a:rPr>
              <a:t>distance</a:t>
            </a:r>
            <a:r>
              <a:rPr lang="en-US" sz="1800" dirty="0"/>
              <a:t> between the H0 and H1.</a:t>
            </a:r>
          </a:p>
          <a:p>
            <a:r>
              <a:rPr lang="en-US" sz="1800" dirty="0"/>
              <a:t>Non-centrality parameter (</a:t>
            </a:r>
            <a:r>
              <a:rPr lang="en-US" sz="1800" dirty="0">
                <a:solidFill>
                  <a:srgbClr val="0000FF"/>
                </a:solidFill>
              </a:rPr>
              <a:t>NCP</a:t>
            </a:r>
            <a:r>
              <a:rPr lang="en-US" sz="1800" dirty="0"/>
              <a:t>) is the key parameter denoting that “distance”.</a:t>
            </a:r>
          </a:p>
          <a:p>
            <a:r>
              <a:rPr lang="en-US" sz="1800" dirty="0"/>
              <a:t>Details on how to derive NCP is omitted in this course, however please </a:t>
            </a:r>
            <a:r>
              <a:rPr lang="en-US" sz="1800" dirty="0">
                <a:solidFill>
                  <a:srgbClr val="FF0000"/>
                </a:solidFill>
              </a:rPr>
              <a:t>be aware </a:t>
            </a:r>
            <a:r>
              <a:rPr lang="en-US" sz="1800" dirty="0"/>
              <a:t>it exists and plays critical roles</a:t>
            </a:r>
          </a:p>
        </p:txBody>
      </p:sp>
      <p:sp>
        <p:nvSpPr>
          <p:cNvPr id="16" name="TextBox 15"/>
          <p:cNvSpPr txBox="1"/>
          <p:nvPr/>
        </p:nvSpPr>
        <p:spPr>
          <a:xfrm>
            <a:off x="615541" y="6308209"/>
            <a:ext cx="2849785" cy="369332"/>
          </a:xfrm>
          <a:prstGeom prst="rect">
            <a:avLst/>
          </a:prstGeom>
          <a:noFill/>
        </p:spPr>
        <p:txBody>
          <a:bodyPr wrap="square" rtlCol="0">
            <a:spAutoFit/>
          </a:bodyPr>
          <a:lstStyle/>
          <a:p>
            <a:r>
              <a:rPr lang="en-US" dirty="0"/>
              <a:t>Effect size = (</a:t>
            </a:r>
            <a:r>
              <a:rPr lang="en-US" dirty="0">
                <a:solidFill>
                  <a:srgbClr val="FF0000"/>
                </a:solidFill>
              </a:rPr>
              <a:t>μ</a:t>
            </a:r>
            <a:r>
              <a:rPr lang="en-US" baseline="-25000" dirty="0">
                <a:solidFill>
                  <a:srgbClr val="FF0000"/>
                </a:solidFill>
              </a:rPr>
              <a:t>1</a:t>
            </a:r>
            <a:r>
              <a:rPr lang="en-US" dirty="0"/>
              <a:t>-μ</a:t>
            </a:r>
            <a:r>
              <a:rPr lang="en-US" baseline="-25000" dirty="0"/>
              <a:t>0</a:t>
            </a:r>
            <a:r>
              <a:rPr lang="en-US" dirty="0"/>
              <a:t>)/</a:t>
            </a:r>
            <a:r>
              <a:rPr lang="en-US" dirty="0" err="1"/>
              <a:t>σ</a:t>
            </a:r>
            <a:r>
              <a:rPr lang="en-US" dirty="0"/>
              <a:t> </a:t>
            </a:r>
          </a:p>
        </p:txBody>
      </p:sp>
      <p:grpSp>
        <p:nvGrpSpPr>
          <p:cNvPr id="7" name="Group 6">
            <a:extLst>
              <a:ext uri="{FF2B5EF4-FFF2-40B4-BE49-F238E27FC236}">
                <a16:creationId xmlns:a16="http://schemas.microsoft.com/office/drawing/2014/main" id="{37029532-F66D-625F-4B53-96E3CB29C10A}"/>
              </a:ext>
            </a:extLst>
          </p:cNvPr>
          <p:cNvGrpSpPr/>
          <p:nvPr/>
        </p:nvGrpSpPr>
        <p:grpSpPr>
          <a:xfrm>
            <a:off x="229212" y="3925817"/>
            <a:ext cx="4286384" cy="2119982"/>
            <a:chOff x="186181" y="3818239"/>
            <a:chExt cx="4608145" cy="2623817"/>
          </a:xfrm>
        </p:grpSpPr>
        <p:grpSp>
          <p:nvGrpSpPr>
            <p:cNvPr id="15" name="Group 14"/>
            <p:cNvGrpSpPr/>
            <p:nvPr/>
          </p:nvGrpSpPr>
          <p:grpSpPr>
            <a:xfrm>
              <a:off x="186181" y="3818239"/>
              <a:ext cx="4608145" cy="2500742"/>
              <a:chOff x="4535855" y="2490623"/>
              <a:chExt cx="4608145" cy="3800739"/>
            </a:xfrm>
          </p:grpSpPr>
          <p:pic>
            <p:nvPicPr>
              <p:cNvPr id="4" name="Picture 3" descr="Screen Shot 2019-09-30 at 10.02.53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35855" y="2490623"/>
                <a:ext cx="4608145" cy="3746500"/>
              </a:xfrm>
              <a:prstGeom prst="rect">
                <a:avLst/>
              </a:prstGeom>
            </p:spPr>
          </p:pic>
          <p:sp>
            <p:nvSpPr>
              <p:cNvPr id="5" name="TextBox 4"/>
              <p:cNvSpPr txBox="1"/>
              <p:nvPr/>
            </p:nvSpPr>
            <p:spPr>
              <a:xfrm>
                <a:off x="5329629" y="2626037"/>
                <a:ext cx="447558" cy="561327"/>
              </a:xfrm>
              <a:prstGeom prst="rect">
                <a:avLst/>
              </a:prstGeom>
              <a:noFill/>
            </p:spPr>
            <p:txBody>
              <a:bodyPr wrap="none" rtlCol="0">
                <a:spAutoFit/>
              </a:bodyPr>
              <a:lstStyle/>
              <a:p>
                <a:r>
                  <a:rPr lang="en-US" b="1" dirty="0"/>
                  <a:t>H0</a:t>
                </a:r>
              </a:p>
            </p:txBody>
          </p:sp>
          <p:sp>
            <p:nvSpPr>
              <p:cNvPr id="6" name="TextBox 5"/>
              <p:cNvSpPr txBox="1"/>
              <p:nvPr/>
            </p:nvSpPr>
            <p:spPr>
              <a:xfrm>
                <a:off x="6483038" y="2626037"/>
                <a:ext cx="447558" cy="561327"/>
              </a:xfrm>
              <a:prstGeom prst="rect">
                <a:avLst/>
              </a:prstGeom>
              <a:noFill/>
            </p:spPr>
            <p:txBody>
              <a:bodyPr wrap="none" rtlCol="0">
                <a:spAutoFit/>
              </a:bodyPr>
              <a:lstStyle/>
              <a:p>
                <a:r>
                  <a:rPr lang="en-US" b="1" dirty="0">
                    <a:solidFill>
                      <a:srgbClr val="FF0000"/>
                    </a:solidFill>
                  </a:rPr>
                  <a:t>H1</a:t>
                </a:r>
              </a:p>
            </p:txBody>
          </p:sp>
          <p:cxnSp>
            <p:nvCxnSpPr>
              <p:cNvPr id="8" name="Straight Connector 7"/>
              <p:cNvCxnSpPr/>
              <p:nvPr/>
            </p:nvCxnSpPr>
            <p:spPr>
              <a:xfrm flipH="1">
                <a:off x="6157423" y="2490623"/>
                <a:ext cx="45359" cy="3608743"/>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7126277" y="2490623"/>
                <a:ext cx="0" cy="3667118"/>
              </a:xfrm>
              <a:prstGeom prst="line">
                <a:avLst/>
              </a:prstGeom>
              <a:ln>
                <a:solidFill>
                  <a:srgbClr val="FF0000"/>
                </a:solidFill>
                <a:prstDash val="dash"/>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5670985" y="5730035"/>
                <a:ext cx="428322" cy="561327"/>
              </a:xfrm>
              <a:prstGeom prst="rect">
                <a:avLst/>
              </a:prstGeom>
              <a:noFill/>
            </p:spPr>
            <p:txBody>
              <a:bodyPr wrap="none" rtlCol="0">
                <a:spAutoFit/>
              </a:bodyPr>
              <a:lstStyle/>
              <a:p>
                <a:r>
                  <a:rPr lang="en-US" dirty="0"/>
                  <a:t>μ0</a:t>
                </a:r>
              </a:p>
            </p:txBody>
          </p:sp>
          <p:sp>
            <p:nvSpPr>
              <p:cNvPr id="14" name="TextBox 13"/>
              <p:cNvSpPr txBox="1"/>
              <p:nvPr/>
            </p:nvSpPr>
            <p:spPr>
              <a:xfrm>
                <a:off x="6675024" y="5730035"/>
                <a:ext cx="428322" cy="561327"/>
              </a:xfrm>
              <a:prstGeom prst="rect">
                <a:avLst/>
              </a:prstGeom>
              <a:noFill/>
            </p:spPr>
            <p:txBody>
              <a:bodyPr wrap="none" rtlCol="0">
                <a:spAutoFit/>
              </a:bodyPr>
              <a:lstStyle/>
              <a:p>
                <a:r>
                  <a:rPr lang="en-US" dirty="0">
                    <a:solidFill>
                      <a:srgbClr val="FF0000"/>
                    </a:solidFill>
                  </a:rPr>
                  <a:t>μ1</a:t>
                </a:r>
              </a:p>
            </p:txBody>
          </p:sp>
        </p:grpSp>
        <p:cxnSp>
          <p:nvCxnSpPr>
            <p:cNvPr id="19" name="Straight Arrow Connector 18"/>
            <p:cNvCxnSpPr/>
            <p:nvPr/>
          </p:nvCxnSpPr>
          <p:spPr>
            <a:xfrm>
              <a:off x="1807748" y="6442056"/>
              <a:ext cx="968854" cy="0"/>
            </a:xfrm>
            <a:prstGeom prst="straightConnector1">
              <a:avLst/>
            </a:prstGeom>
            <a:ln>
              <a:solidFill>
                <a:srgbClr val="008000"/>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9" name="Content Placeholder 2">
            <a:extLst>
              <a:ext uri="{FF2B5EF4-FFF2-40B4-BE49-F238E27FC236}">
                <a16:creationId xmlns:a16="http://schemas.microsoft.com/office/drawing/2014/main" id="{D7633EC5-307B-08ED-845A-E2007B19670C}"/>
              </a:ext>
            </a:extLst>
          </p:cNvPr>
          <p:cNvSpPr txBox="1">
            <a:spLocks/>
          </p:cNvSpPr>
          <p:nvPr/>
        </p:nvSpPr>
        <p:spPr>
          <a:xfrm>
            <a:off x="5091902" y="1690688"/>
            <a:ext cx="6870886" cy="45348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The simplest case will be Z-test based on normal distribution:</a:t>
            </a:r>
          </a:p>
          <a:p>
            <a:endParaRPr lang="en-US" sz="2400" dirty="0"/>
          </a:p>
          <a:p>
            <a:endParaRPr lang="en-US" sz="2400" dirty="0"/>
          </a:p>
          <a:p>
            <a:endParaRPr lang="en-US" sz="2400" dirty="0"/>
          </a:p>
          <a:p>
            <a:endParaRPr lang="en-US" sz="2400" dirty="0"/>
          </a:p>
          <a:p>
            <a:r>
              <a:rPr lang="en-US" sz="2400" dirty="0"/>
              <a:t>This test statistic follows a </a:t>
            </a:r>
            <a:r>
              <a:rPr lang="en-US" sz="2400" dirty="0">
                <a:solidFill>
                  <a:srgbClr val="0000FF"/>
                </a:solidFill>
              </a:rPr>
              <a:t>normal distribution</a:t>
            </a:r>
            <a:r>
              <a:rPr lang="en-US" sz="2400" dirty="0"/>
              <a:t>.</a:t>
            </a:r>
          </a:p>
          <a:p>
            <a:r>
              <a:rPr lang="en-US" sz="2400" dirty="0"/>
              <a:t>What will be our power if the alternative hypothesis has the same variance and a higher mean </a:t>
            </a:r>
            <a:r>
              <a:rPr lang="en-US" sz="3600" dirty="0">
                <a:solidFill>
                  <a:srgbClr val="FF0000"/>
                </a:solidFill>
              </a:rPr>
              <a:t>μ</a:t>
            </a:r>
            <a:r>
              <a:rPr lang="en-US" sz="3600" baseline="-25000" dirty="0">
                <a:solidFill>
                  <a:srgbClr val="FF0000"/>
                </a:solidFill>
              </a:rPr>
              <a:t>1</a:t>
            </a:r>
            <a:r>
              <a:rPr lang="en-US" sz="2400" dirty="0"/>
              <a:t>?</a:t>
            </a:r>
            <a:endParaRPr lang="en-US" sz="3600" baseline="-25000" dirty="0"/>
          </a:p>
          <a:p>
            <a:pPr marL="0" indent="0">
              <a:buFont typeface="Arial" panose="020B0604020202020204" pitchFamily="34" charset="0"/>
              <a:buNone/>
            </a:pPr>
            <a:endParaRPr lang="en-US" sz="4000" baseline="-25000" dirty="0">
              <a:solidFill>
                <a:srgbClr val="FF0000"/>
              </a:solidFill>
            </a:endParaRPr>
          </a:p>
        </p:txBody>
      </p:sp>
      <p:pic>
        <p:nvPicPr>
          <p:cNvPr id="10" name="Picture 9" descr="Screen Shot 2019-09-30 at 10.17.30 AM.png">
            <a:extLst>
              <a:ext uri="{FF2B5EF4-FFF2-40B4-BE49-F238E27FC236}">
                <a16:creationId xmlns:a16="http://schemas.microsoft.com/office/drawing/2014/main" id="{D48296AF-4418-6326-3B51-DC5507D9A4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8859" y="2476439"/>
            <a:ext cx="3602602" cy="693549"/>
          </a:xfrm>
          <a:prstGeom prst="rect">
            <a:avLst/>
          </a:prstGeom>
        </p:spPr>
      </p:pic>
      <p:pic>
        <p:nvPicPr>
          <p:cNvPr id="12" name="Picture 11" descr="Screen Shot 2019-09-30 at 10.17.50 AM.png">
            <a:extLst>
              <a:ext uri="{FF2B5EF4-FFF2-40B4-BE49-F238E27FC236}">
                <a16:creationId xmlns:a16="http://schemas.microsoft.com/office/drawing/2014/main" id="{42B4277D-6337-F46D-7E1C-EEBD1DDDEF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63895" y="3325219"/>
            <a:ext cx="1942491" cy="589116"/>
          </a:xfrm>
          <a:prstGeom prst="rect">
            <a:avLst/>
          </a:prstGeom>
        </p:spPr>
      </p:pic>
      <p:sp>
        <p:nvSpPr>
          <p:cNvPr id="17" name="TextBox 16">
            <a:extLst>
              <a:ext uri="{FF2B5EF4-FFF2-40B4-BE49-F238E27FC236}">
                <a16:creationId xmlns:a16="http://schemas.microsoft.com/office/drawing/2014/main" id="{2CE6F8F3-416D-694A-7295-5C69BABD4EEC}"/>
              </a:ext>
            </a:extLst>
          </p:cNvPr>
          <p:cNvSpPr txBox="1"/>
          <p:nvPr/>
        </p:nvSpPr>
        <p:spPr>
          <a:xfrm>
            <a:off x="6998064" y="3325219"/>
            <a:ext cx="1258699" cy="461665"/>
          </a:xfrm>
          <a:prstGeom prst="rect">
            <a:avLst/>
          </a:prstGeom>
          <a:noFill/>
        </p:spPr>
        <p:txBody>
          <a:bodyPr wrap="square" rtlCol="0">
            <a:spAutoFit/>
          </a:bodyPr>
          <a:lstStyle/>
          <a:p>
            <a:r>
              <a:rPr lang="en-US" sz="2400" dirty="0"/>
              <a:t>where </a:t>
            </a:r>
          </a:p>
        </p:txBody>
      </p:sp>
    </p:spTree>
    <p:extLst>
      <p:ext uri="{BB962C8B-B14F-4D97-AF65-F5344CB8AC3E}">
        <p14:creationId xmlns:p14="http://schemas.microsoft.com/office/powerpoint/2010/main" val="71084988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 derivations (sorry)</a:t>
            </a:r>
          </a:p>
        </p:txBody>
      </p:sp>
      <p:sp>
        <p:nvSpPr>
          <p:cNvPr id="3" name="Content Placeholder 2"/>
          <p:cNvSpPr>
            <a:spLocks noGrp="1"/>
          </p:cNvSpPr>
          <p:nvPr>
            <p:ph idx="1"/>
          </p:nvPr>
        </p:nvSpPr>
        <p:spPr>
          <a:xfrm>
            <a:off x="838200" y="1600201"/>
            <a:ext cx="10607936" cy="4811357"/>
          </a:xfrm>
        </p:spPr>
        <p:txBody>
          <a:bodyPr>
            <a:normAutofit lnSpcReduction="10000"/>
          </a:bodyPr>
          <a:lstStyle/>
          <a:p>
            <a:r>
              <a:rPr lang="en-US" sz="1800" dirty="0"/>
              <a:t>TIE is 0.05, so critical value = </a:t>
            </a:r>
            <a:r>
              <a:rPr lang="en-US" sz="1800" dirty="0" err="1"/>
              <a:t>qnorm</a:t>
            </a:r>
            <a:r>
              <a:rPr lang="en-US" sz="1800" dirty="0"/>
              <a:t>(1-TIE)</a:t>
            </a:r>
          </a:p>
          <a:p>
            <a:r>
              <a:rPr lang="en-US" sz="1800" dirty="0"/>
              <a:t>First </a:t>
            </a:r>
            <a:r>
              <a:rPr lang="en-US" sz="1800" dirty="0" err="1"/>
              <a:t>qnorm</a:t>
            </a:r>
            <a:r>
              <a:rPr lang="en-US" sz="1800" dirty="0"/>
              <a:t>(0.95) = </a:t>
            </a:r>
            <a:r>
              <a:rPr lang="en-US" sz="1800" b="1" dirty="0"/>
              <a:t>1.645</a:t>
            </a:r>
            <a:r>
              <a:rPr lang="en-US" sz="1800" dirty="0"/>
              <a:t> is our </a:t>
            </a:r>
            <a:r>
              <a:rPr lang="en-US" sz="1800" dirty="0" err="1">
                <a:solidFill>
                  <a:srgbClr val="FF6600"/>
                </a:solidFill>
              </a:rPr>
              <a:t>critical_value</a:t>
            </a:r>
            <a:r>
              <a:rPr lang="en-US" sz="1800" dirty="0"/>
              <a:t>.</a:t>
            </a:r>
          </a:p>
          <a:p>
            <a:r>
              <a:rPr lang="en-US" sz="1800" b="1" dirty="0" err="1"/>
              <a:t>φ</a:t>
            </a:r>
            <a:r>
              <a:rPr lang="en-US" sz="1800" dirty="0"/>
              <a:t> is the probability function for a standard normal (</a:t>
            </a:r>
            <a:r>
              <a:rPr lang="en-US" sz="1800" dirty="0" err="1"/>
              <a:t>pnorm</a:t>
            </a:r>
            <a:r>
              <a:rPr lang="en-US" sz="1800" dirty="0"/>
              <a:t> in R).</a:t>
            </a:r>
          </a:p>
          <a:p>
            <a:r>
              <a:rPr lang="en-US" sz="1800" b="1" dirty="0"/>
              <a:t>d</a:t>
            </a:r>
            <a:r>
              <a:rPr lang="en-US" sz="1800" dirty="0"/>
              <a:t> is our test statistic.</a:t>
            </a:r>
          </a:p>
          <a:p>
            <a:r>
              <a:rPr lang="en-US" sz="1800" b="1" dirty="0"/>
              <a:t>Power</a:t>
            </a:r>
            <a:r>
              <a:rPr lang="en-US" sz="1800" dirty="0"/>
              <a:t> = P(reject </a:t>
            </a:r>
            <a:r>
              <a:rPr lang="en-US" sz="1800" dirty="0">
                <a:solidFill>
                  <a:srgbClr val="FF0000"/>
                </a:solidFill>
              </a:rPr>
              <a:t>H</a:t>
            </a:r>
            <a:r>
              <a:rPr lang="en-US" sz="1800" baseline="-25000" dirty="0">
                <a:solidFill>
                  <a:srgbClr val="FF0000"/>
                </a:solidFill>
              </a:rPr>
              <a:t>0</a:t>
            </a:r>
            <a:r>
              <a:rPr lang="en-US" sz="1800" dirty="0"/>
              <a:t>| μ=</a:t>
            </a:r>
            <a:r>
              <a:rPr lang="en-US" sz="1800" dirty="0">
                <a:solidFill>
                  <a:srgbClr val="FF0000"/>
                </a:solidFill>
              </a:rPr>
              <a:t>μ</a:t>
            </a:r>
            <a:r>
              <a:rPr lang="en-US" sz="1800" baseline="-25000" dirty="0">
                <a:solidFill>
                  <a:srgbClr val="FF0000"/>
                </a:solidFill>
              </a:rPr>
              <a:t>1</a:t>
            </a:r>
            <a:r>
              <a:rPr lang="en-US" sz="1800" dirty="0"/>
              <a:t>) </a:t>
            </a:r>
            <a:r>
              <a:rPr lang="en-US" sz="1800" dirty="0">
                <a:solidFill>
                  <a:srgbClr val="00B050"/>
                </a:solidFill>
              </a:rPr>
              <a:t>// definition of power</a:t>
            </a:r>
          </a:p>
          <a:p>
            <a:pPr marL="0" indent="0">
              <a:buNone/>
            </a:pPr>
            <a:r>
              <a:rPr lang="en-US" sz="1800" dirty="0"/>
              <a:t> 			 = P(</a:t>
            </a:r>
            <a:r>
              <a:rPr lang="en-US" sz="1800" dirty="0" err="1"/>
              <a:t>test_stat</a:t>
            </a:r>
            <a:r>
              <a:rPr lang="en-US" sz="1800" dirty="0"/>
              <a:t> &gt; </a:t>
            </a:r>
            <a:r>
              <a:rPr lang="en-US" sz="1800" dirty="0" err="1">
                <a:solidFill>
                  <a:srgbClr val="FF6600"/>
                </a:solidFill>
              </a:rPr>
              <a:t>critical_value</a:t>
            </a:r>
            <a:r>
              <a:rPr lang="en-US" sz="1800" dirty="0"/>
              <a:t>| μ=</a:t>
            </a:r>
            <a:r>
              <a:rPr lang="en-US" sz="1800" dirty="0">
                <a:solidFill>
                  <a:srgbClr val="FF0000"/>
                </a:solidFill>
              </a:rPr>
              <a:t>μ</a:t>
            </a:r>
            <a:r>
              <a:rPr lang="en-US" sz="1800" baseline="-25000" dirty="0">
                <a:solidFill>
                  <a:srgbClr val="FF0000"/>
                </a:solidFill>
              </a:rPr>
              <a:t>1</a:t>
            </a:r>
            <a:r>
              <a:rPr lang="en-US" sz="1800" dirty="0"/>
              <a:t>)  </a:t>
            </a:r>
            <a:r>
              <a:rPr lang="en-US" sz="1800" dirty="0">
                <a:solidFill>
                  <a:srgbClr val="00B050"/>
                </a:solidFill>
              </a:rPr>
              <a:t>// condition of </a:t>
            </a:r>
            <a:r>
              <a:rPr lang="en-US" sz="1800" dirty="0" err="1">
                <a:solidFill>
                  <a:srgbClr val="00B050"/>
                </a:solidFill>
              </a:rPr>
              <a:t>rej</a:t>
            </a:r>
            <a:r>
              <a:rPr lang="en-US" sz="1800" dirty="0">
                <a:solidFill>
                  <a:srgbClr val="00B050"/>
                </a:solidFill>
              </a:rPr>
              <a:t> </a:t>
            </a:r>
          </a:p>
          <a:p>
            <a:pPr marL="0" indent="0">
              <a:buNone/>
            </a:pPr>
            <a:r>
              <a:rPr lang="en-US" sz="1800" dirty="0"/>
              <a:t>			 = P((d-</a:t>
            </a:r>
            <a:r>
              <a:rPr lang="en-US" sz="1800" dirty="0">
                <a:solidFill>
                  <a:srgbClr val="FF0000"/>
                </a:solidFill>
              </a:rPr>
              <a:t>μ</a:t>
            </a:r>
            <a:r>
              <a:rPr lang="en-US" sz="1800" baseline="-25000" dirty="0">
                <a:solidFill>
                  <a:srgbClr val="FF0000"/>
                </a:solidFill>
              </a:rPr>
              <a:t>0</a:t>
            </a:r>
            <a:r>
              <a:rPr lang="en-US" sz="1800" dirty="0"/>
              <a:t>)</a:t>
            </a:r>
            <a:r>
              <a:rPr lang="en-US" sz="1800" b="1" dirty="0"/>
              <a:t>/</a:t>
            </a:r>
            <a:r>
              <a:rPr lang="en-US" sz="1800" dirty="0"/>
              <a:t>(</a:t>
            </a:r>
            <a:r>
              <a:rPr lang="en-US" sz="1800" dirty="0" err="1">
                <a:solidFill>
                  <a:srgbClr val="0000FF"/>
                </a:solidFill>
              </a:rPr>
              <a:t>σ</a:t>
            </a:r>
            <a:r>
              <a:rPr lang="en-US" sz="1800" dirty="0"/>
              <a:t>/√</a:t>
            </a:r>
            <a:r>
              <a:rPr lang="en-US" sz="1800" dirty="0">
                <a:solidFill>
                  <a:srgbClr val="008000"/>
                </a:solidFill>
              </a:rPr>
              <a:t>n</a:t>
            </a:r>
            <a:r>
              <a:rPr lang="en-US" sz="1800" dirty="0"/>
              <a:t>) &gt; </a:t>
            </a:r>
            <a:r>
              <a:rPr lang="en-US" sz="1800" dirty="0" err="1">
                <a:solidFill>
                  <a:srgbClr val="FF6600"/>
                </a:solidFill>
              </a:rPr>
              <a:t>critical_value</a:t>
            </a:r>
            <a:r>
              <a:rPr lang="en-US" sz="1800" dirty="0"/>
              <a:t>| μ=</a:t>
            </a:r>
            <a:r>
              <a:rPr lang="en-US" sz="1800" dirty="0">
                <a:solidFill>
                  <a:srgbClr val="FF0000"/>
                </a:solidFill>
              </a:rPr>
              <a:t>μ</a:t>
            </a:r>
            <a:r>
              <a:rPr lang="en-US" sz="1800" baseline="-25000" dirty="0">
                <a:solidFill>
                  <a:srgbClr val="FF0000"/>
                </a:solidFill>
              </a:rPr>
              <a:t>1</a:t>
            </a:r>
            <a:r>
              <a:rPr lang="en-US" sz="1800" dirty="0"/>
              <a:t>) </a:t>
            </a:r>
            <a:r>
              <a:rPr lang="en-US" sz="1800" dirty="0">
                <a:solidFill>
                  <a:srgbClr val="00B050"/>
                </a:solidFill>
              </a:rPr>
              <a:t>// def of stat</a:t>
            </a:r>
          </a:p>
          <a:p>
            <a:pPr marL="0" indent="0">
              <a:buNone/>
            </a:pPr>
            <a:r>
              <a:rPr lang="en-US" sz="1800" dirty="0"/>
              <a:t>			 = P((d-</a:t>
            </a:r>
            <a:r>
              <a:rPr lang="en-US" sz="1800" dirty="0">
                <a:solidFill>
                  <a:srgbClr val="FF0000"/>
                </a:solidFill>
              </a:rPr>
              <a:t>μ</a:t>
            </a:r>
            <a:r>
              <a:rPr lang="en-US" sz="1800" baseline="-25000" dirty="0">
                <a:solidFill>
                  <a:srgbClr val="FF0000"/>
                </a:solidFill>
              </a:rPr>
              <a:t>0</a:t>
            </a:r>
            <a:r>
              <a:rPr lang="en-US" sz="1800" dirty="0"/>
              <a:t>)</a:t>
            </a:r>
            <a:r>
              <a:rPr lang="en-US" sz="1800" b="1" dirty="0"/>
              <a:t>/</a:t>
            </a:r>
            <a:r>
              <a:rPr lang="en-US" sz="1800" dirty="0"/>
              <a:t>(</a:t>
            </a:r>
            <a:r>
              <a:rPr lang="en-US" sz="1800" dirty="0" err="1">
                <a:solidFill>
                  <a:srgbClr val="0000FF"/>
                </a:solidFill>
              </a:rPr>
              <a:t>σ</a:t>
            </a:r>
            <a:r>
              <a:rPr lang="en-US" sz="1800" dirty="0"/>
              <a:t>/√</a:t>
            </a:r>
            <a:r>
              <a:rPr lang="en-US" sz="1800" dirty="0">
                <a:solidFill>
                  <a:srgbClr val="008000"/>
                </a:solidFill>
              </a:rPr>
              <a:t>n</a:t>
            </a:r>
            <a:r>
              <a:rPr lang="en-US" sz="1800" dirty="0"/>
              <a:t>) &gt; 1.645| μ=</a:t>
            </a:r>
            <a:r>
              <a:rPr lang="en-US" sz="1800" dirty="0">
                <a:solidFill>
                  <a:srgbClr val="FF0000"/>
                </a:solidFill>
              </a:rPr>
              <a:t>μ</a:t>
            </a:r>
            <a:r>
              <a:rPr lang="en-US" sz="1800" baseline="-25000" dirty="0">
                <a:solidFill>
                  <a:srgbClr val="FF0000"/>
                </a:solidFill>
              </a:rPr>
              <a:t>1</a:t>
            </a:r>
            <a:r>
              <a:rPr lang="en-US" sz="1800" dirty="0"/>
              <a:t>)  </a:t>
            </a:r>
            <a:r>
              <a:rPr lang="en-US" sz="1800" dirty="0">
                <a:solidFill>
                  <a:srgbClr val="00B050"/>
                </a:solidFill>
              </a:rPr>
              <a:t>// critical value</a:t>
            </a:r>
          </a:p>
          <a:p>
            <a:pPr marL="0" indent="0">
              <a:buNone/>
            </a:pPr>
            <a:r>
              <a:rPr lang="en-US" sz="1800" dirty="0"/>
              <a:t>			 = P((d-</a:t>
            </a:r>
            <a:r>
              <a:rPr lang="en-US" sz="1800" dirty="0">
                <a:solidFill>
                  <a:srgbClr val="FF0000"/>
                </a:solidFill>
              </a:rPr>
              <a:t>μ</a:t>
            </a:r>
            <a:r>
              <a:rPr lang="en-US" sz="1800" baseline="-25000" dirty="0">
                <a:solidFill>
                  <a:srgbClr val="FF0000"/>
                </a:solidFill>
              </a:rPr>
              <a:t>1</a:t>
            </a:r>
            <a:r>
              <a:rPr lang="en-US" sz="1800" dirty="0"/>
              <a:t>)</a:t>
            </a:r>
            <a:r>
              <a:rPr lang="en-US" sz="1800" b="1" dirty="0"/>
              <a:t>/</a:t>
            </a:r>
            <a:r>
              <a:rPr lang="en-US" sz="1800" dirty="0"/>
              <a:t>(</a:t>
            </a:r>
            <a:r>
              <a:rPr lang="en-US" sz="1800" dirty="0" err="1">
                <a:solidFill>
                  <a:srgbClr val="0000FF"/>
                </a:solidFill>
              </a:rPr>
              <a:t>σ</a:t>
            </a:r>
            <a:r>
              <a:rPr lang="en-US" sz="1800" dirty="0"/>
              <a:t>/√</a:t>
            </a:r>
            <a:r>
              <a:rPr lang="en-US" sz="1800" dirty="0">
                <a:solidFill>
                  <a:srgbClr val="008000"/>
                </a:solidFill>
              </a:rPr>
              <a:t>n</a:t>
            </a:r>
            <a:r>
              <a:rPr lang="en-US" sz="1800" dirty="0"/>
              <a:t>)&gt; </a:t>
            </a:r>
            <a:r>
              <a:rPr lang="en-US" sz="1800" b="1" dirty="0"/>
              <a:t>-</a:t>
            </a:r>
            <a:r>
              <a:rPr lang="en-US" sz="1800" dirty="0"/>
              <a:t> (</a:t>
            </a:r>
            <a:r>
              <a:rPr lang="en-US" sz="1800" dirty="0">
                <a:solidFill>
                  <a:srgbClr val="FF0000"/>
                </a:solidFill>
              </a:rPr>
              <a:t>μ</a:t>
            </a:r>
            <a:r>
              <a:rPr lang="en-US" sz="1800" baseline="-25000" dirty="0">
                <a:solidFill>
                  <a:srgbClr val="FF0000"/>
                </a:solidFill>
              </a:rPr>
              <a:t>1</a:t>
            </a:r>
            <a:r>
              <a:rPr lang="en-US" sz="1800" dirty="0"/>
              <a:t>-</a:t>
            </a:r>
            <a:r>
              <a:rPr lang="en-US" sz="1800" dirty="0">
                <a:solidFill>
                  <a:srgbClr val="FF0000"/>
                </a:solidFill>
              </a:rPr>
              <a:t>μ</a:t>
            </a:r>
            <a:r>
              <a:rPr lang="en-US" sz="1800" baseline="-25000" dirty="0">
                <a:solidFill>
                  <a:srgbClr val="FF0000"/>
                </a:solidFill>
              </a:rPr>
              <a:t>0</a:t>
            </a:r>
            <a:r>
              <a:rPr lang="en-US" sz="1800" dirty="0"/>
              <a:t>)</a:t>
            </a:r>
            <a:r>
              <a:rPr lang="en-US" sz="1800" b="1" dirty="0"/>
              <a:t>/</a:t>
            </a:r>
            <a:r>
              <a:rPr lang="en-US" sz="1800" dirty="0"/>
              <a:t>(</a:t>
            </a:r>
            <a:r>
              <a:rPr lang="en-US" sz="1800" dirty="0" err="1">
                <a:solidFill>
                  <a:srgbClr val="0000FF"/>
                </a:solidFill>
              </a:rPr>
              <a:t>σ</a:t>
            </a:r>
            <a:r>
              <a:rPr lang="en-US" sz="1800" dirty="0"/>
              <a:t>/√</a:t>
            </a:r>
            <a:r>
              <a:rPr lang="en-US" sz="1800" dirty="0">
                <a:solidFill>
                  <a:srgbClr val="008000"/>
                </a:solidFill>
              </a:rPr>
              <a:t>n</a:t>
            </a:r>
            <a:r>
              <a:rPr lang="en-US" sz="1800" dirty="0"/>
              <a:t>)+1.645|μ=</a:t>
            </a:r>
            <a:r>
              <a:rPr lang="en-US" sz="1800" dirty="0">
                <a:solidFill>
                  <a:srgbClr val="FF0000"/>
                </a:solidFill>
              </a:rPr>
              <a:t>μ</a:t>
            </a:r>
            <a:r>
              <a:rPr lang="en-US" sz="1800" baseline="-25000" dirty="0">
                <a:solidFill>
                  <a:srgbClr val="FF0000"/>
                </a:solidFill>
              </a:rPr>
              <a:t>1</a:t>
            </a:r>
            <a:r>
              <a:rPr lang="en-US" sz="1800" dirty="0"/>
              <a:t>) </a:t>
            </a:r>
            <a:r>
              <a:rPr lang="en-US" sz="1800" dirty="0">
                <a:solidFill>
                  <a:srgbClr val="00B050"/>
                </a:solidFill>
              </a:rPr>
              <a:t>// μ</a:t>
            </a:r>
            <a:r>
              <a:rPr lang="en-US" sz="1800" baseline="-25000" dirty="0">
                <a:solidFill>
                  <a:srgbClr val="00B050"/>
                </a:solidFill>
              </a:rPr>
              <a:t>1</a:t>
            </a:r>
            <a:endParaRPr lang="en-US" sz="1800" dirty="0">
              <a:solidFill>
                <a:srgbClr val="00B050"/>
              </a:solidFill>
            </a:endParaRPr>
          </a:p>
          <a:p>
            <a:pPr marL="0" indent="0">
              <a:buNone/>
            </a:pPr>
            <a:r>
              <a:rPr lang="en-US" sz="1800" dirty="0"/>
              <a:t>			 = 1 </a:t>
            </a:r>
            <a:r>
              <a:rPr lang="mr-IN" sz="1800" dirty="0"/>
              <a:t>–</a:t>
            </a:r>
            <a:r>
              <a:rPr lang="en-US" sz="1800" dirty="0"/>
              <a:t> φ</a:t>
            </a:r>
            <a:r>
              <a:rPr lang="en-US" sz="1800" baseline="-25000" dirty="0">
                <a:solidFill>
                  <a:srgbClr val="FF0000"/>
                </a:solidFill>
              </a:rPr>
              <a:t> </a:t>
            </a:r>
            <a:r>
              <a:rPr lang="en-US" sz="1800" dirty="0"/>
              <a:t>(</a:t>
            </a:r>
            <a:r>
              <a:rPr lang="en-US" sz="1800" b="1" dirty="0"/>
              <a:t>-</a:t>
            </a:r>
            <a:r>
              <a:rPr lang="en-US" sz="1800" dirty="0"/>
              <a:t> (</a:t>
            </a:r>
            <a:r>
              <a:rPr lang="en-US" sz="1800" dirty="0">
                <a:solidFill>
                  <a:srgbClr val="FF0000"/>
                </a:solidFill>
              </a:rPr>
              <a:t>μ</a:t>
            </a:r>
            <a:r>
              <a:rPr lang="en-US" sz="1800" baseline="-25000" dirty="0">
                <a:solidFill>
                  <a:srgbClr val="FF0000"/>
                </a:solidFill>
              </a:rPr>
              <a:t>1</a:t>
            </a:r>
            <a:r>
              <a:rPr lang="en-US" sz="1800" dirty="0"/>
              <a:t>-</a:t>
            </a:r>
            <a:r>
              <a:rPr lang="en-US" sz="1800" dirty="0">
                <a:solidFill>
                  <a:srgbClr val="FF0000"/>
                </a:solidFill>
              </a:rPr>
              <a:t>μ</a:t>
            </a:r>
            <a:r>
              <a:rPr lang="en-US" sz="1800" baseline="-25000" dirty="0">
                <a:solidFill>
                  <a:srgbClr val="FF0000"/>
                </a:solidFill>
              </a:rPr>
              <a:t>0</a:t>
            </a:r>
            <a:r>
              <a:rPr lang="en-US" sz="1800" dirty="0"/>
              <a:t>)</a:t>
            </a:r>
            <a:r>
              <a:rPr lang="en-US" sz="1800" b="1" dirty="0"/>
              <a:t>/</a:t>
            </a:r>
            <a:r>
              <a:rPr lang="en-US" sz="1800" dirty="0"/>
              <a:t>(</a:t>
            </a:r>
            <a:r>
              <a:rPr lang="en-US" sz="1800" dirty="0">
                <a:solidFill>
                  <a:srgbClr val="0000FF"/>
                </a:solidFill>
              </a:rPr>
              <a:t>σ</a:t>
            </a:r>
            <a:r>
              <a:rPr lang="en-US" sz="1800" dirty="0"/>
              <a:t>/√</a:t>
            </a:r>
            <a:r>
              <a:rPr lang="en-US" sz="1800" dirty="0">
                <a:solidFill>
                  <a:srgbClr val="008000"/>
                </a:solidFill>
              </a:rPr>
              <a:t>n</a:t>
            </a:r>
            <a:r>
              <a:rPr lang="en-US" sz="1800" dirty="0"/>
              <a:t>)+1.645)  </a:t>
            </a:r>
            <a:r>
              <a:rPr lang="en-US" sz="1800" dirty="0">
                <a:solidFill>
                  <a:srgbClr val="00B050"/>
                </a:solidFill>
              </a:rPr>
              <a:t>// def of density centered by μ</a:t>
            </a:r>
            <a:r>
              <a:rPr lang="en-US" sz="1800" baseline="-25000" dirty="0">
                <a:solidFill>
                  <a:srgbClr val="00B050"/>
                </a:solidFill>
              </a:rPr>
              <a:t>1</a:t>
            </a:r>
            <a:endParaRPr lang="en-US" sz="1800" dirty="0">
              <a:solidFill>
                <a:srgbClr val="00B050"/>
              </a:solidFill>
            </a:endParaRPr>
          </a:p>
          <a:p>
            <a:pPr marL="0" indent="0">
              <a:buNone/>
            </a:pPr>
            <a:r>
              <a:rPr lang="en-US" sz="1800" dirty="0"/>
              <a:t>library(</a:t>
            </a:r>
            <a:r>
              <a:rPr lang="en-US" sz="1800" dirty="0" err="1"/>
              <a:t>pwr</a:t>
            </a:r>
            <a:r>
              <a:rPr lang="en-US" sz="1800" dirty="0"/>
              <a:t>)</a:t>
            </a:r>
          </a:p>
          <a:p>
            <a:pPr marL="0" indent="0">
              <a:buNone/>
            </a:pPr>
            <a:r>
              <a:rPr lang="en-US" sz="1800" dirty="0" err="1"/>
              <a:t>pwr.norm.test</a:t>
            </a:r>
            <a:r>
              <a:rPr lang="en-US" sz="1800" dirty="0"/>
              <a:t>(d=1/2, </a:t>
            </a:r>
            <a:r>
              <a:rPr lang="en-US" sz="1800" dirty="0" err="1"/>
              <a:t>sig.level</a:t>
            </a:r>
            <a:r>
              <a:rPr lang="en-US" sz="1800" dirty="0"/>
              <a:t>=0.05, power=0.8, alternative="greater") </a:t>
            </a:r>
          </a:p>
          <a:p>
            <a:pPr marL="0" indent="0">
              <a:buNone/>
            </a:pPr>
            <a:r>
              <a:rPr lang="en-US" sz="1800" dirty="0" err="1"/>
              <a:t>power.t.test</a:t>
            </a:r>
            <a:r>
              <a:rPr lang="en-US" sz="1800" dirty="0"/>
              <a:t>(delta=2, </a:t>
            </a:r>
            <a:r>
              <a:rPr lang="en-US" sz="1800" dirty="0" err="1"/>
              <a:t>sd</a:t>
            </a:r>
            <a:r>
              <a:rPr lang="en-US" sz="1800" dirty="0"/>
              <a:t>=1, </a:t>
            </a:r>
            <a:r>
              <a:rPr lang="en-US" sz="1800" dirty="0" err="1"/>
              <a:t>sig.level</a:t>
            </a:r>
            <a:r>
              <a:rPr lang="en-US" sz="1800" dirty="0"/>
              <a:t>=0.05, power = 0.8, alternative="</a:t>
            </a:r>
            <a:r>
              <a:rPr lang="en-US" sz="1800" dirty="0" err="1"/>
              <a:t>one.sided</a:t>
            </a:r>
            <a:r>
              <a:rPr lang="en-US" sz="1800" dirty="0"/>
              <a:t>")</a:t>
            </a:r>
          </a:p>
          <a:p>
            <a:pPr marL="0" indent="0">
              <a:buNone/>
            </a:pPr>
            <a:endParaRPr lang="en-US" sz="1800" dirty="0"/>
          </a:p>
        </p:txBody>
      </p:sp>
    </p:spTree>
    <p:extLst>
      <p:ext uri="{BB962C8B-B14F-4D97-AF65-F5344CB8AC3E}">
        <p14:creationId xmlns:p14="http://schemas.microsoft.com/office/powerpoint/2010/main" val="231778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 calcmode="lin" valueType="num">
                                      <p:cBhvr additive="base">
                                        <p:cTn id="1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 calcmode="lin" valueType="num">
                                      <p:cBhvr additive="base">
                                        <p:cTn id="1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 calcmode="lin" valueType="num">
                                      <p:cBhvr additive="base">
                                        <p:cTn id="2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anim calcmode="lin" valueType="num">
                                      <p:cBhvr additive="base">
                                        <p:cTn id="3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1ECBE-788C-1EF9-BC32-CD6782E840EF}"/>
              </a:ext>
            </a:extLst>
          </p:cNvPr>
          <p:cNvSpPr>
            <a:spLocks noGrp="1"/>
          </p:cNvSpPr>
          <p:nvPr>
            <p:ph type="title"/>
          </p:nvPr>
        </p:nvSpPr>
        <p:spPr/>
        <p:txBody>
          <a:bodyPr/>
          <a:lstStyle/>
          <a:p>
            <a:r>
              <a:rPr lang="en-US" dirty="0"/>
              <a:t>TA evaluations</a:t>
            </a:r>
          </a:p>
        </p:txBody>
      </p:sp>
      <p:sp>
        <p:nvSpPr>
          <p:cNvPr id="3" name="Content Placeholder 2">
            <a:extLst>
              <a:ext uri="{FF2B5EF4-FFF2-40B4-BE49-F238E27FC236}">
                <a16:creationId xmlns:a16="http://schemas.microsoft.com/office/drawing/2014/main" id="{4785EF11-C15E-1D2D-C183-BEE0A63BF0E3}"/>
              </a:ext>
            </a:extLst>
          </p:cNvPr>
          <p:cNvSpPr>
            <a:spLocks noGrp="1"/>
          </p:cNvSpPr>
          <p:nvPr>
            <p:ph idx="1"/>
          </p:nvPr>
        </p:nvSpPr>
        <p:spPr>
          <a:xfrm>
            <a:off x="838200" y="1825624"/>
            <a:ext cx="10515600" cy="4834819"/>
          </a:xfrm>
        </p:spPr>
        <p:txBody>
          <a:bodyPr>
            <a:normAutofit fontScale="62500" lnSpcReduction="20000"/>
          </a:bodyPr>
          <a:lstStyle/>
          <a:p>
            <a:r>
              <a:rPr lang="en-US" dirty="0"/>
              <a:t>I understand that different people have different opinions and different attitudes towards the same thing. I promise that I treat them equally, and grade all assignments without bias. One of my main objectives as a TA is to enable my students to achieve their academic goals and also to encourage them to work hard and lay down the foundations for a bright and successful future</a:t>
            </a:r>
          </a:p>
          <a:p>
            <a:r>
              <a:rPr lang="en-US" dirty="0"/>
              <a:t>Back in 2022, I was a junior TA, who lacked experience working with undergraduate students. But I will become mature in 2023. Being mature means I will avoid some mistakes I made in my previous TA and guide students through lectures better. Especially, I get more time as one of my manuscripts has been accepted, and another one is under review. I can graduate safely and sound.  So I can spend more time and energy communicating with my students in depth if necessary. </a:t>
            </a:r>
          </a:p>
          <a:p>
            <a:r>
              <a:rPr lang="en-US" dirty="0"/>
              <a:t>I didn’t compare the two students’ homework. What happened is someone came to me and asked for full marks for his/her assignment. However, his/her assignment did not deserve full marks as there were a lot of unprofessional parts. I refused that student’s request for a full mark, I highlighted parts that he/she could improve and sent him/her a copy of excellent work. To my supervise, he/she felt I was comparing students’ works. </a:t>
            </a:r>
          </a:p>
          <a:p>
            <a:r>
              <a:rPr lang="en-US" dirty="0"/>
              <a:t>What I think I could do better in this May is to pay more attention to students who do not approach me actively. I was too busy submitting manuscripts in my last TA, so I had more communication with students who acted dynamically. That is to say, those who approached me more frequently got more assistance than others. As I mentioned before, I have one paper published, one under </a:t>
            </a:r>
            <a:r>
              <a:rPr lang="en-US" sz="2800" dirty="0">
                <a:latin typeface="Calibri" panose="020F0502020204030204" pitchFamily="34" charset="0"/>
                <a:ea typeface="DengXian" panose="02010600030101010101" pitchFamily="2" charset="-122"/>
              </a:rPr>
              <a:t>review</a:t>
            </a:r>
            <a:r>
              <a:rPr lang="en-US" dirty="0"/>
              <a:t> and two more with promising results and it can be wrapped into manuscripts soon. Therefore, I will pay much more attention to all students, not only those active students. </a:t>
            </a:r>
          </a:p>
        </p:txBody>
      </p:sp>
    </p:spTree>
    <p:extLst>
      <p:ext uri="{BB962C8B-B14F-4D97-AF65-F5344CB8AC3E}">
        <p14:creationId xmlns:p14="http://schemas.microsoft.com/office/powerpoint/2010/main" val="328050461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C8109-185E-7C2A-C210-0FFE856E62C6}"/>
              </a:ext>
            </a:extLst>
          </p:cNvPr>
          <p:cNvSpPr>
            <a:spLocks noGrp="1"/>
          </p:cNvSpPr>
          <p:nvPr>
            <p:ph type="title"/>
          </p:nvPr>
        </p:nvSpPr>
        <p:spPr/>
        <p:txBody>
          <a:bodyPr/>
          <a:lstStyle/>
          <a:p>
            <a:r>
              <a:rPr lang="en-US" dirty="0"/>
              <a:t> Least Squares Method</a:t>
            </a:r>
          </a:p>
        </p:txBody>
      </p:sp>
      <p:sp>
        <p:nvSpPr>
          <p:cNvPr id="3" name="Content Placeholder 2">
            <a:extLst>
              <a:ext uri="{FF2B5EF4-FFF2-40B4-BE49-F238E27FC236}">
                <a16:creationId xmlns:a16="http://schemas.microsoft.com/office/drawing/2014/main" id="{DFDECA77-6C5D-46F4-45DD-EFF69EB0381C}"/>
              </a:ext>
            </a:extLst>
          </p:cNvPr>
          <p:cNvSpPr>
            <a:spLocks noGrp="1"/>
          </p:cNvSpPr>
          <p:nvPr>
            <p:ph idx="1"/>
          </p:nvPr>
        </p:nvSpPr>
        <p:spPr>
          <a:xfrm>
            <a:off x="838200" y="1811337"/>
            <a:ext cx="4405313" cy="4351338"/>
          </a:xfrm>
        </p:spPr>
        <p:txBody>
          <a:bodyPr>
            <a:normAutofit lnSpcReduction="10000"/>
          </a:bodyPr>
          <a:lstStyle/>
          <a:p>
            <a:r>
              <a:rPr lang="en-US" sz="2000" dirty="0"/>
              <a:t>Ordinary Least Squares regression (OLS) is a common technique for estimating coefficients of linear regression equations which describe the relationship between one or more independent quantitative variables and a dependent variable (simple or multiple linear regression). Least squares stand for the minimum squares error (SSE). </a:t>
            </a:r>
            <a:r>
              <a:rPr lang="en-US" sz="2000" u="sng" dirty="0"/>
              <a:t>Maximum likelihood</a:t>
            </a:r>
            <a:r>
              <a:rPr lang="en-US" sz="2000" dirty="0"/>
              <a:t> and </a:t>
            </a:r>
            <a:r>
              <a:rPr lang="en-US" sz="2000" u="sng" dirty="0"/>
              <a:t>Generalized method of moments estimator</a:t>
            </a:r>
            <a:r>
              <a:rPr lang="en-US" sz="2000" dirty="0"/>
              <a:t> are alternative approaches to OLS. </a:t>
            </a:r>
          </a:p>
          <a:p>
            <a:pPr lvl="1"/>
            <a:r>
              <a:rPr lang="en-US" sz="1600" dirty="0"/>
              <a:t>Assume the independence of variables</a:t>
            </a:r>
          </a:p>
          <a:p>
            <a:r>
              <a:rPr lang="en-US" sz="2000" dirty="0"/>
              <a:t>Genialized Least Square (GLS) </a:t>
            </a:r>
          </a:p>
          <a:p>
            <a:pPr lvl="1"/>
            <a:r>
              <a:rPr lang="en-US" sz="1600" dirty="0"/>
              <a:t>Work with </a:t>
            </a:r>
            <a:r>
              <a:rPr lang="en-US" sz="1600" dirty="0" err="1"/>
              <a:t>glm</a:t>
            </a:r>
            <a:r>
              <a:rPr lang="en-US" sz="1600" dirty="0"/>
              <a:t> as </a:t>
            </a:r>
            <a:r>
              <a:rPr lang="en-US" sz="1600" dirty="0" err="1"/>
              <a:t>glm</a:t>
            </a:r>
            <a:r>
              <a:rPr lang="en-US" sz="1600" dirty="0"/>
              <a:t> can accept a description of the error distribution</a:t>
            </a:r>
          </a:p>
        </p:txBody>
      </p:sp>
      <p:pic>
        <p:nvPicPr>
          <p:cNvPr id="4" name="Picture 3">
            <a:extLst>
              <a:ext uri="{FF2B5EF4-FFF2-40B4-BE49-F238E27FC236}">
                <a16:creationId xmlns:a16="http://schemas.microsoft.com/office/drawing/2014/main" id="{868A4CCF-C2E4-9292-7B3A-745979C82787}"/>
              </a:ext>
            </a:extLst>
          </p:cNvPr>
          <p:cNvPicPr>
            <a:picLocks noChangeAspect="1"/>
          </p:cNvPicPr>
          <p:nvPr/>
        </p:nvPicPr>
        <p:blipFill>
          <a:blip r:embed="rId2"/>
          <a:stretch>
            <a:fillRect/>
          </a:stretch>
        </p:blipFill>
        <p:spPr>
          <a:xfrm>
            <a:off x="5414092" y="1811337"/>
            <a:ext cx="6620260" cy="3235325"/>
          </a:xfrm>
          <a:prstGeom prst="rect">
            <a:avLst/>
          </a:prstGeom>
        </p:spPr>
      </p:pic>
    </p:spTree>
    <p:extLst>
      <p:ext uri="{BB962C8B-B14F-4D97-AF65-F5344CB8AC3E}">
        <p14:creationId xmlns:p14="http://schemas.microsoft.com/office/powerpoint/2010/main" val="18100687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7529BB-F44F-6000-2C44-9D3A8344B34D}"/>
              </a:ext>
            </a:extLst>
          </p:cNvPr>
          <p:cNvSpPr>
            <a:spLocks noGrp="1"/>
          </p:cNvSpPr>
          <p:nvPr>
            <p:ph type="title"/>
          </p:nvPr>
        </p:nvSpPr>
        <p:spPr/>
        <p:txBody>
          <a:bodyPr/>
          <a:lstStyle/>
          <a:p>
            <a:endParaRPr lang="en-US" dirty="0"/>
          </a:p>
        </p:txBody>
      </p:sp>
      <p:pic>
        <p:nvPicPr>
          <p:cNvPr id="5" name="Content Placeholder 4">
            <a:extLst>
              <a:ext uri="{FF2B5EF4-FFF2-40B4-BE49-F238E27FC236}">
                <a16:creationId xmlns:a16="http://schemas.microsoft.com/office/drawing/2014/main" id="{A6BD3EB2-1736-38FD-00A5-1BA2D9285E09}"/>
              </a:ext>
            </a:extLst>
          </p:cNvPr>
          <p:cNvPicPr>
            <a:picLocks noGrp="1" noChangeAspect="1"/>
          </p:cNvPicPr>
          <p:nvPr>
            <p:ph idx="1"/>
          </p:nvPr>
        </p:nvPicPr>
        <p:blipFill>
          <a:blip r:embed="rId2"/>
          <a:stretch>
            <a:fillRect/>
          </a:stretch>
        </p:blipFill>
        <p:spPr>
          <a:xfrm>
            <a:off x="838200" y="1818845"/>
            <a:ext cx="8862399" cy="4897641"/>
          </a:xfrm>
        </p:spPr>
      </p:pic>
      <p:sp>
        <p:nvSpPr>
          <p:cNvPr id="8" name="TextBox 7">
            <a:extLst>
              <a:ext uri="{FF2B5EF4-FFF2-40B4-BE49-F238E27FC236}">
                <a16:creationId xmlns:a16="http://schemas.microsoft.com/office/drawing/2014/main" id="{BEBDB751-A5AF-C867-E1C1-4FB861DB5D8C}"/>
              </a:ext>
            </a:extLst>
          </p:cNvPr>
          <p:cNvSpPr txBox="1"/>
          <p:nvPr/>
        </p:nvSpPr>
        <p:spPr>
          <a:xfrm>
            <a:off x="935566" y="365125"/>
            <a:ext cx="10320867" cy="646331"/>
          </a:xfrm>
          <a:prstGeom prst="rect">
            <a:avLst/>
          </a:prstGeom>
          <a:noFill/>
        </p:spPr>
        <p:txBody>
          <a:bodyPr wrap="square" rtlCol="0">
            <a:spAutoFit/>
          </a:bodyPr>
          <a:lstStyle/>
          <a:p>
            <a:endParaRPr lang="en-US" dirty="0"/>
          </a:p>
          <a:p>
            <a:r>
              <a:rPr lang="en-US" dirty="0"/>
              <a:t> </a:t>
            </a:r>
          </a:p>
        </p:txBody>
      </p:sp>
    </p:spTree>
    <p:extLst>
      <p:ext uri="{BB962C8B-B14F-4D97-AF65-F5344CB8AC3E}">
        <p14:creationId xmlns:p14="http://schemas.microsoft.com/office/powerpoint/2010/main" val="257414471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7CEAB-7FA7-F7FF-FE40-1F8C2C8DD1F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121595F6-B51F-E72E-85AC-81E4E6C95741}"/>
              </a:ext>
            </a:extLst>
          </p:cNvPr>
          <p:cNvPicPr>
            <a:picLocks noGrp="1" noChangeAspect="1"/>
          </p:cNvPicPr>
          <p:nvPr>
            <p:ph idx="1"/>
          </p:nvPr>
        </p:nvPicPr>
        <p:blipFill>
          <a:blip r:embed="rId2"/>
          <a:stretch>
            <a:fillRect/>
          </a:stretch>
        </p:blipFill>
        <p:spPr>
          <a:xfrm>
            <a:off x="838200" y="1897991"/>
            <a:ext cx="9190061" cy="4915614"/>
          </a:xfrm>
        </p:spPr>
      </p:pic>
    </p:spTree>
    <p:extLst>
      <p:ext uri="{BB962C8B-B14F-4D97-AF65-F5344CB8AC3E}">
        <p14:creationId xmlns:p14="http://schemas.microsoft.com/office/powerpoint/2010/main" val="283886697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56656-7576-CDF3-CA27-85EF141B593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FAD803F-A221-E378-D1EE-07B69A9B95DC}"/>
              </a:ext>
            </a:extLst>
          </p:cNvPr>
          <p:cNvPicPr>
            <a:picLocks noGrp="1" noChangeAspect="1"/>
          </p:cNvPicPr>
          <p:nvPr>
            <p:ph idx="1"/>
          </p:nvPr>
        </p:nvPicPr>
        <p:blipFill>
          <a:blip r:embed="rId2"/>
          <a:stretch>
            <a:fillRect/>
          </a:stretch>
        </p:blipFill>
        <p:spPr>
          <a:xfrm>
            <a:off x="838200" y="1848457"/>
            <a:ext cx="9186251" cy="5034172"/>
          </a:xfrm>
        </p:spPr>
      </p:pic>
      <p:sp>
        <p:nvSpPr>
          <p:cNvPr id="6" name="TextBox 5">
            <a:extLst>
              <a:ext uri="{FF2B5EF4-FFF2-40B4-BE49-F238E27FC236}">
                <a16:creationId xmlns:a16="http://schemas.microsoft.com/office/drawing/2014/main" id="{1375B079-C139-C0E4-0D9D-67BA4AF2E022}"/>
              </a:ext>
            </a:extLst>
          </p:cNvPr>
          <p:cNvSpPr txBox="1"/>
          <p:nvPr/>
        </p:nvSpPr>
        <p:spPr>
          <a:xfrm>
            <a:off x="3745990" y="0"/>
            <a:ext cx="7817824" cy="369332"/>
          </a:xfrm>
          <a:prstGeom prst="rect">
            <a:avLst/>
          </a:prstGeom>
          <a:noFill/>
        </p:spPr>
        <p:txBody>
          <a:bodyPr wrap="square" rtlCol="0">
            <a:spAutoFit/>
          </a:bodyPr>
          <a:lstStyle/>
          <a:p>
            <a:r>
              <a:rPr lang="en-US" dirty="0"/>
              <a:t> </a:t>
            </a:r>
          </a:p>
        </p:txBody>
      </p:sp>
    </p:spTree>
    <p:extLst>
      <p:ext uri="{BB962C8B-B14F-4D97-AF65-F5344CB8AC3E}">
        <p14:creationId xmlns:p14="http://schemas.microsoft.com/office/powerpoint/2010/main" val="33875511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7E398-DB5D-30BA-B5AC-C367221DC5F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CFE34FC-858D-DBAD-77C7-AC947E831439}"/>
              </a:ext>
            </a:extLst>
          </p:cNvPr>
          <p:cNvPicPr>
            <a:picLocks noGrp="1" noChangeAspect="1"/>
          </p:cNvPicPr>
          <p:nvPr>
            <p:ph idx="1"/>
          </p:nvPr>
        </p:nvPicPr>
        <p:blipFill>
          <a:blip r:embed="rId2"/>
          <a:stretch>
            <a:fillRect/>
          </a:stretch>
        </p:blipFill>
        <p:spPr>
          <a:xfrm>
            <a:off x="838200" y="1894181"/>
            <a:ext cx="9125285" cy="4971707"/>
          </a:xfrm>
        </p:spPr>
      </p:pic>
    </p:spTree>
    <p:extLst>
      <p:ext uri="{BB962C8B-B14F-4D97-AF65-F5344CB8AC3E}">
        <p14:creationId xmlns:p14="http://schemas.microsoft.com/office/powerpoint/2010/main" val="3559573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2EA4C6-7446-BDF0-3144-EAAEA4B65B9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8245904A-C76E-ED97-7042-C44D281607D0}"/>
              </a:ext>
            </a:extLst>
          </p:cNvPr>
          <p:cNvPicPr>
            <a:picLocks noGrp="1" noChangeAspect="1"/>
          </p:cNvPicPr>
          <p:nvPr>
            <p:ph idx="1"/>
          </p:nvPr>
        </p:nvPicPr>
        <p:blipFill>
          <a:blip r:embed="rId3"/>
          <a:stretch>
            <a:fillRect/>
          </a:stretch>
        </p:blipFill>
        <p:spPr>
          <a:xfrm>
            <a:off x="838200" y="1875130"/>
            <a:ext cx="9201491" cy="4960804"/>
          </a:xfrm>
        </p:spPr>
      </p:pic>
    </p:spTree>
    <p:extLst>
      <p:ext uri="{BB962C8B-B14F-4D97-AF65-F5344CB8AC3E}">
        <p14:creationId xmlns:p14="http://schemas.microsoft.com/office/powerpoint/2010/main" val="10017635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D9890-9056-1581-6A66-0B2E1097E30D}"/>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B8AC5D6F-56BD-2706-C9F1-1070C3BA3A72}"/>
              </a:ext>
            </a:extLst>
          </p:cNvPr>
          <p:cNvPicPr>
            <a:picLocks noChangeAspect="1"/>
          </p:cNvPicPr>
          <p:nvPr/>
        </p:nvPicPr>
        <p:blipFill>
          <a:blip r:embed="rId2"/>
          <a:stretch>
            <a:fillRect/>
          </a:stretch>
        </p:blipFill>
        <p:spPr>
          <a:xfrm>
            <a:off x="4032205" y="1859144"/>
            <a:ext cx="7282368" cy="4326583"/>
          </a:xfrm>
          <a:prstGeom prst="rect">
            <a:avLst/>
          </a:prstGeom>
        </p:spPr>
      </p:pic>
      <p:pic>
        <p:nvPicPr>
          <p:cNvPr id="11" name="Picture 10">
            <a:extLst>
              <a:ext uri="{FF2B5EF4-FFF2-40B4-BE49-F238E27FC236}">
                <a16:creationId xmlns:a16="http://schemas.microsoft.com/office/drawing/2014/main" id="{5BBEB808-DD19-6442-84BD-009D080329C0}"/>
              </a:ext>
            </a:extLst>
          </p:cNvPr>
          <p:cNvPicPr>
            <a:picLocks noChangeAspect="1"/>
          </p:cNvPicPr>
          <p:nvPr/>
        </p:nvPicPr>
        <p:blipFill>
          <a:blip r:embed="rId3"/>
          <a:stretch>
            <a:fillRect/>
          </a:stretch>
        </p:blipFill>
        <p:spPr>
          <a:xfrm>
            <a:off x="838200" y="1921000"/>
            <a:ext cx="3333125" cy="3006002"/>
          </a:xfrm>
          <a:prstGeom prst="rect">
            <a:avLst/>
          </a:prstGeom>
        </p:spPr>
      </p:pic>
    </p:spTree>
    <p:extLst>
      <p:ext uri="{BB962C8B-B14F-4D97-AF65-F5344CB8AC3E}">
        <p14:creationId xmlns:p14="http://schemas.microsoft.com/office/powerpoint/2010/main" val="10907304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51A9B-B7C4-8CFA-31E0-348A90AD9B48}"/>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C27D8961-F547-0005-FE21-E22AEA79023B}"/>
              </a:ext>
            </a:extLst>
          </p:cNvPr>
          <p:cNvPicPr>
            <a:picLocks noGrp="1" noChangeAspect="1"/>
          </p:cNvPicPr>
          <p:nvPr>
            <p:ph idx="1"/>
          </p:nvPr>
        </p:nvPicPr>
        <p:blipFill>
          <a:blip r:embed="rId2"/>
          <a:stretch>
            <a:fillRect/>
          </a:stretch>
        </p:blipFill>
        <p:spPr>
          <a:xfrm>
            <a:off x="0" y="0"/>
            <a:ext cx="6335027" cy="3779109"/>
          </a:xfrm>
        </p:spPr>
      </p:pic>
      <p:pic>
        <p:nvPicPr>
          <p:cNvPr id="9" name="Picture 8">
            <a:extLst>
              <a:ext uri="{FF2B5EF4-FFF2-40B4-BE49-F238E27FC236}">
                <a16:creationId xmlns:a16="http://schemas.microsoft.com/office/drawing/2014/main" id="{D57D1FB2-41F7-C147-366E-93394FA7E6FC}"/>
              </a:ext>
            </a:extLst>
          </p:cNvPr>
          <p:cNvPicPr>
            <a:picLocks noChangeAspect="1"/>
          </p:cNvPicPr>
          <p:nvPr/>
        </p:nvPicPr>
        <p:blipFill>
          <a:blip r:embed="rId3"/>
          <a:stretch>
            <a:fillRect/>
          </a:stretch>
        </p:blipFill>
        <p:spPr>
          <a:xfrm>
            <a:off x="4733365" y="2534755"/>
            <a:ext cx="7458635" cy="4323245"/>
          </a:xfrm>
          <a:prstGeom prst="rect">
            <a:avLst/>
          </a:prstGeom>
        </p:spPr>
      </p:pic>
    </p:spTree>
    <p:extLst>
      <p:ext uri="{BB962C8B-B14F-4D97-AF65-F5344CB8AC3E}">
        <p14:creationId xmlns:p14="http://schemas.microsoft.com/office/powerpoint/2010/main" val="38902497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8118A-AB36-19F6-CF5B-0E0598B3C5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C9B87DC-AB40-9EB1-43F8-BA40E3BCBAD7}"/>
              </a:ext>
            </a:extLst>
          </p:cNvPr>
          <p:cNvSpPr>
            <a:spLocks noGrp="1"/>
          </p:cNvSpPr>
          <p:nvPr>
            <p:ph idx="1"/>
          </p:nvPr>
        </p:nvSpPr>
        <p:spPr>
          <a:xfrm>
            <a:off x="838200" y="3657249"/>
            <a:ext cx="10515600" cy="2519713"/>
          </a:xfrm>
        </p:spPr>
        <p:txBody>
          <a:bodyPr>
            <a:normAutofit/>
          </a:bodyPr>
          <a:lstStyle/>
          <a:p>
            <a:r>
              <a:rPr lang="en-US" sz="1800" dirty="0"/>
              <a:t>The above red sentence is incorrect because it assumes some randomness in the population means. However, this is not the case. The correct way to say this is that: </a:t>
            </a:r>
            <a:r>
              <a:rPr lang="en-US" sz="1800" dirty="0">
                <a:highlight>
                  <a:srgbClr val="FFFF00"/>
                </a:highlight>
              </a:rPr>
              <a:t>there is a 95% probability that the sample mean is within so-and-so distance from the population mean. </a:t>
            </a:r>
          </a:p>
        </p:txBody>
      </p:sp>
      <p:pic>
        <p:nvPicPr>
          <p:cNvPr id="5" name="Picture 4">
            <a:extLst>
              <a:ext uri="{FF2B5EF4-FFF2-40B4-BE49-F238E27FC236}">
                <a16:creationId xmlns:a16="http://schemas.microsoft.com/office/drawing/2014/main" id="{DF662BC3-8CB4-6436-FCF1-3E2B171D1676}"/>
              </a:ext>
            </a:extLst>
          </p:cNvPr>
          <p:cNvPicPr>
            <a:picLocks noChangeAspect="1"/>
          </p:cNvPicPr>
          <p:nvPr/>
        </p:nvPicPr>
        <p:blipFill>
          <a:blip r:embed="rId2"/>
          <a:stretch>
            <a:fillRect/>
          </a:stretch>
        </p:blipFill>
        <p:spPr>
          <a:xfrm>
            <a:off x="128967" y="179562"/>
            <a:ext cx="8039797" cy="3292125"/>
          </a:xfrm>
          <a:prstGeom prst="rect">
            <a:avLst/>
          </a:prstGeom>
        </p:spPr>
      </p:pic>
    </p:spTree>
    <p:extLst>
      <p:ext uri="{BB962C8B-B14F-4D97-AF65-F5344CB8AC3E}">
        <p14:creationId xmlns:p14="http://schemas.microsoft.com/office/powerpoint/2010/main" val="89508771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EB83BC-09B7-6280-921B-7AF1488BCA01}"/>
              </a:ext>
            </a:extLst>
          </p:cNvPr>
          <p:cNvPicPr>
            <a:picLocks noChangeAspect="1"/>
          </p:cNvPicPr>
          <p:nvPr/>
        </p:nvPicPr>
        <p:blipFill>
          <a:blip r:embed="rId2"/>
          <a:stretch>
            <a:fillRect/>
          </a:stretch>
        </p:blipFill>
        <p:spPr>
          <a:xfrm>
            <a:off x="122409" y="110163"/>
            <a:ext cx="4126862" cy="2311635"/>
          </a:xfrm>
          <a:prstGeom prst="rect">
            <a:avLst/>
          </a:prstGeom>
        </p:spPr>
      </p:pic>
      <p:pic>
        <p:nvPicPr>
          <p:cNvPr id="7" name="Picture 6">
            <a:extLst>
              <a:ext uri="{FF2B5EF4-FFF2-40B4-BE49-F238E27FC236}">
                <a16:creationId xmlns:a16="http://schemas.microsoft.com/office/drawing/2014/main" id="{86FF0951-169A-9F8C-DC80-9BB41B28E96B}"/>
              </a:ext>
            </a:extLst>
          </p:cNvPr>
          <p:cNvPicPr>
            <a:picLocks noChangeAspect="1"/>
          </p:cNvPicPr>
          <p:nvPr/>
        </p:nvPicPr>
        <p:blipFill>
          <a:blip r:embed="rId3"/>
          <a:stretch>
            <a:fillRect/>
          </a:stretch>
        </p:blipFill>
        <p:spPr>
          <a:xfrm>
            <a:off x="122409" y="2479129"/>
            <a:ext cx="4126862" cy="945451"/>
          </a:xfrm>
          <a:prstGeom prst="rect">
            <a:avLst/>
          </a:prstGeom>
        </p:spPr>
      </p:pic>
      <p:pic>
        <p:nvPicPr>
          <p:cNvPr id="9" name="Picture 8">
            <a:extLst>
              <a:ext uri="{FF2B5EF4-FFF2-40B4-BE49-F238E27FC236}">
                <a16:creationId xmlns:a16="http://schemas.microsoft.com/office/drawing/2014/main" id="{354A93CD-24B9-A79A-A6D2-CA6F4941B92B}"/>
              </a:ext>
            </a:extLst>
          </p:cNvPr>
          <p:cNvPicPr>
            <a:picLocks noChangeAspect="1"/>
          </p:cNvPicPr>
          <p:nvPr/>
        </p:nvPicPr>
        <p:blipFill>
          <a:blip r:embed="rId4"/>
          <a:stretch>
            <a:fillRect/>
          </a:stretch>
        </p:blipFill>
        <p:spPr>
          <a:xfrm>
            <a:off x="4377509" y="74950"/>
            <a:ext cx="3777438" cy="3356189"/>
          </a:xfrm>
          <a:prstGeom prst="rect">
            <a:avLst/>
          </a:prstGeom>
        </p:spPr>
      </p:pic>
      <p:pic>
        <p:nvPicPr>
          <p:cNvPr id="11" name="Picture 10">
            <a:extLst>
              <a:ext uri="{FF2B5EF4-FFF2-40B4-BE49-F238E27FC236}">
                <a16:creationId xmlns:a16="http://schemas.microsoft.com/office/drawing/2014/main" id="{69DF3FED-E346-A091-3F72-5DC86BEC7244}"/>
              </a:ext>
            </a:extLst>
          </p:cNvPr>
          <p:cNvPicPr>
            <a:picLocks noChangeAspect="1"/>
          </p:cNvPicPr>
          <p:nvPr/>
        </p:nvPicPr>
        <p:blipFill>
          <a:blip r:embed="rId5"/>
          <a:stretch>
            <a:fillRect/>
          </a:stretch>
        </p:blipFill>
        <p:spPr>
          <a:xfrm>
            <a:off x="118639" y="3529703"/>
            <a:ext cx="5740568" cy="3280324"/>
          </a:xfrm>
          <a:prstGeom prst="rect">
            <a:avLst/>
          </a:prstGeom>
        </p:spPr>
      </p:pic>
      <p:pic>
        <p:nvPicPr>
          <p:cNvPr id="13" name="Picture 12">
            <a:extLst>
              <a:ext uri="{FF2B5EF4-FFF2-40B4-BE49-F238E27FC236}">
                <a16:creationId xmlns:a16="http://schemas.microsoft.com/office/drawing/2014/main" id="{BCB8CB6F-3B91-6AFD-C394-631FF09F863E}"/>
              </a:ext>
            </a:extLst>
          </p:cNvPr>
          <p:cNvPicPr>
            <a:picLocks noChangeAspect="1"/>
          </p:cNvPicPr>
          <p:nvPr/>
        </p:nvPicPr>
        <p:blipFill>
          <a:blip r:embed="rId6"/>
          <a:stretch>
            <a:fillRect/>
          </a:stretch>
        </p:blipFill>
        <p:spPr>
          <a:xfrm>
            <a:off x="6096000" y="3529703"/>
            <a:ext cx="5977361" cy="3280324"/>
          </a:xfrm>
          <a:prstGeom prst="rect">
            <a:avLst/>
          </a:prstGeom>
        </p:spPr>
      </p:pic>
    </p:spTree>
    <p:extLst>
      <p:ext uri="{BB962C8B-B14F-4D97-AF65-F5344CB8AC3E}">
        <p14:creationId xmlns:p14="http://schemas.microsoft.com/office/powerpoint/2010/main" val="32231463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D738C-238A-6B83-AB76-00E7FA206AE4}"/>
              </a:ext>
            </a:extLst>
          </p:cNvPr>
          <p:cNvSpPr>
            <a:spLocks noGrp="1"/>
          </p:cNvSpPr>
          <p:nvPr>
            <p:ph type="title"/>
          </p:nvPr>
        </p:nvSpPr>
        <p:spPr/>
        <p:txBody>
          <a:bodyPr/>
          <a:lstStyle/>
          <a:p>
            <a:r>
              <a:rPr lang="en-US" dirty="0"/>
              <a:t>Handling students’ questions </a:t>
            </a:r>
          </a:p>
        </p:txBody>
      </p:sp>
      <p:sp>
        <p:nvSpPr>
          <p:cNvPr id="3" name="Content Placeholder 2">
            <a:extLst>
              <a:ext uri="{FF2B5EF4-FFF2-40B4-BE49-F238E27FC236}">
                <a16:creationId xmlns:a16="http://schemas.microsoft.com/office/drawing/2014/main" id="{EC120140-A354-ECAA-6E2A-5C3F4766948C}"/>
              </a:ext>
            </a:extLst>
          </p:cNvPr>
          <p:cNvSpPr>
            <a:spLocks noGrp="1"/>
          </p:cNvSpPr>
          <p:nvPr>
            <p:ph idx="1"/>
          </p:nvPr>
        </p:nvSpPr>
        <p:spPr/>
        <p:txBody>
          <a:bodyPr>
            <a:normAutofit lnSpcReduction="10000"/>
          </a:bodyPr>
          <a:lstStyle/>
          <a:p>
            <a:r>
              <a:rPr lang="en-US" dirty="0"/>
              <a:t>Some of them are predictable. For example</a:t>
            </a:r>
          </a:p>
          <a:p>
            <a:pPr lvl="1"/>
            <a:r>
              <a:rPr lang="en-US" dirty="0"/>
              <a:t>Is there any alternative ways other than linear regression?</a:t>
            </a:r>
          </a:p>
          <a:p>
            <a:pPr lvl="1"/>
            <a:r>
              <a:rPr lang="en-US" dirty="0"/>
              <a:t>How to evaluate models’ performance? How to improve models’ performance?</a:t>
            </a:r>
          </a:p>
          <a:p>
            <a:pPr lvl="1"/>
            <a:r>
              <a:rPr lang="en-US" dirty="0"/>
              <a:t>Tips for data preprocessing? [Standardization, Minmax scaler to ensure different variables in similar scales.]</a:t>
            </a:r>
          </a:p>
          <a:p>
            <a:pPr lvl="1"/>
            <a:r>
              <a:rPr lang="en-US" dirty="0"/>
              <a:t>What can I do if I have a limited sample size but too many features? </a:t>
            </a:r>
          </a:p>
          <a:p>
            <a:r>
              <a:rPr lang="en-US" dirty="0"/>
              <a:t>For questions beyond the scope of my experience and knowledge</a:t>
            </a:r>
          </a:p>
          <a:p>
            <a:pPr lvl="1"/>
            <a:r>
              <a:rPr lang="en-US" dirty="0"/>
              <a:t>Note them, search for literature and answer them later. From my point of view, instructors are not Wikipedia and know the answers to every question. But he/she but have a general sense of the problem and can utilize resources to solve the problem sooner or later. </a:t>
            </a:r>
          </a:p>
        </p:txBody>
      </p:sp>
    </p:spTree>
    <p:extLst>
      <p:ext uri="{BB962C8B-B14F-4D97-AF65-F5344CB8AC3E}">
        <p14:creationId xmlns:p14="http://schemas.microsoft.com/office/powerpoint/2010/main" val="21957902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381E0-1BEB-D6BC-8E05-54ABA81E8196}"/>
              </a:ext>
            </a:extLst>
          </p:cNvPr>
          <p:cNvSpPr>
            <a:spLocks noGrp="1"/>
          </p:cNvSpPr>
          <p:nvPr>
            <p:ph type="title"/>
          </p:nvPr>
        </p:nvSpPr>
        <p:spPr/>
        <p:txBody>
          <a:bodyPr/>
          <a:lstStyle/>
          <a:p>
            <a:r>
              <a:rPr lang="en-US" dirty="0"/>
              <a:t>Questions for Data 603</a:t>
            </a:r>
          </a:p>
        </p:txBody>
      </p:sp>
      <p:sp>
        <p:nvSpPr>
          <p:cNvPr id="3" name="Content Placeholder 2">
            <a:extLst>
              <a:ext uri="{FF2B5EF4-FFF2-40B4-BE49-F238E27FC236}">
                <a16:creationId xmlns:a16="http://schemas.microsoft.com/office/drawing/2014/main" id="{5A0EDD67-8A4B-E088-EDC5-6724D7783F47}"/>
              </a:ext>
            </a:extLst>
          </p:cNvPr>
          <p:cNvSpPr>
            <a:spLocks noGrp="1"/>
          </p:cNvSpPr>
          <p:nvPr>
            <p:ph idx="1"/>
          </p:nvPr>
        </p:nvSpPr>
        <p:spPr>
          <a:xfrm>
            <a:off x="838200" y="1825624"/>
            <a:ext cx="10515600" cy="4822602"/>
          </a:xfrm>
        </p:spPr>
        <p:txBody>
          <a:bodyPr>
            <a:normAutofit fontScale="85000" lnSpcReduction="20000"/>
          </a:bodyPr>
          <a:lstStyle/>
          <a:p>
            <a:r>
              <a:rPr lang="en-US" dirty="0"/>
              <a:t>Specific: </a:t>
            </a:r>
          </a:p>
          <a:p>
            <a:pPr lvl="1"/>
            <a:r>
              <a:rPr lang="en-US" dirty="0">
                <a:highlight>
                  <a:srgbClr val="FFFF00"/>
                </a:highlight>
              </a:rPr>
              <a:t>R code as well results are well displayed or organized. How long did it take for you to prepare these documents?</a:t>
            </a:r>
          </a:p>
          <a:p>
            <a:pPr lvl="1"/>
            <a:r>
              <a:rPr lang="en-US" dirty="0">
                <a:highlight>
                  <a:srgbClr val="FFFF00"/>
                </a:highlight>
              </a:rPr>
              <a:t>What kind of questions did students ask in previous workshops?</a:t>
            </a:r>
          </a:p>
          <a:p>
            <a:pPr lvl="1"/>
            <a:r>
              <a:rPr lang="en-US" dirty="0">
                <a:highlight>
                  <a:srgbClr val="FFFF00"/>
                </a:highlight>
              </a:rPr>
              <a:t>Any detailed rubrics for grading assignments? </a:t>
            </a:r>
          </a:p>
          <a:p>
            <a:pPr lvl="1"/>
            <a:r>
              <a:rPr lang="en-US" dirty="0">
                <a:highlight>
                  <a:srgbClr val="FFFF00"/>
                </a:highlight>
              </a:rPr>
              <a:t>L02 documents are R scripts and PDF, can you give me some suggestions on how to walk students through these materials? </a:t>
            </a:r>
          </a:p>
          <a:p>
            <a:r>
              <a:rPr lang="en-US" dirty="0"/>
              <a:t>General: </a:t>
            </a:r>
          </a:p>
          <a:p>
            <a:pPr lvl="1"/>
            <a:r>
              <a:rPr lang="en-US" dirty="0"/>
              <a:t>Why did you choose multivariate linear regression as the topic in data 603? Any possibility of extending to other complicated models, such as machine learning and deep learning? Are we expecting participants to have some prior knowledge? Such as CLT and hypothesis test?  </a:t>
            </a:r>
          </a:p>
          <a:p>
            <a:pPr lvl="1"/>
            <a:endParaRPr lang="en-US" dirty="0"/>
          </a:p>
          <a:p>
            <a:pPr lvl="1"/>
            <a:r>
              <a:rPr lang="en-US" dirty="0"/>
              <a:t>When do I expect to know the interview results?</a:t>
            </a:r>
          </a:p>
          <a:p>
            <a:pPr lvl="1"/>
            <a:r>
              <a:rPr lang="en-US" dirty="0"/>
              <a:t>What’s the salary for the instructor and TA this year?</a:t>
            </a:r>
          </a:p>
          <a:p>
            <a:pPr lvl="1"/>
            <a:r>
              <a:rPr lang="en-US" dirty="0"/>
              <a:t>May I have evaluations if I will be offered as the instructor and TA for L02? </a:t>
            </a:r>
          </a:p>
          <a:p>
            <a:pPr lvl="1"/>
            <a:endParaRPr lang="en-US" dirty="0"/>
          </a:p>
          <a:p>
            <a:pPr lvl="1"/>
            <a:r>
              <a:rPr lang="en-US" dirty="0"/>
              <a:t>Are you guys attending JSM conference this year? </a:t>
            </a:r>
          </a:p>
        </p:txBody>
      </p:sp>
    </p:spTree>
    <p:extLst>
      <p:ext uri="{BB962C8B-B14F-4D97-AF65-F5344CB8AC3E}">
        <p14:creationId xmlns:p14="http://schemas.microsoft.com/office/powerpoint/2010/main" val="25610112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B1637-0818-F9C7-5F14-6CFEE0787E8E}"/>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E9B29B8A-9BAF-A8CD-EA74-77590EBCED65}"/>
              </a:ext>
            </a:extLst>
          </p:cNvPr>
          <p:cNvSpPr>
            <a:spLocks noGrp="1"/>
          </p:cNvSpPr>
          <p:nvPr>
            <p:ph idx="1"/>
          </p:nvPr>
        </p:nvSpPr>
        <p:spPr>
          <a:xfrm>
            <a:off x="838200" y="1825625"/>
            <a:ext cx="10515600" cy="4553660"/>
          </a:xfrm>
        </p:spPr>
        <p:txBody>
          <a:bodyPr>
            <a:normAutofit fontScale="92500" lnSpcReduction="10000"/>
          </a:bodyPr>
          <a:lstStyle/>
          <a:p>
            <a:r>
              <a:rPr lang="en-US" dirty="0"/>
              <a:t>Since we are approaching the end of this meeting, I take a moment to thank Golsa for organizing the two interviews, Dr. Herman </a:t>
            </a:r>
            <a:r>
              <a:rPr lang="en-US" dirty="0" err="1"/>
              <a:t>Barkema</a:t>
            </a:r>
            <a:r>
              <a:rPr lang="en-US" dirty="0"/>
              <a:t>, Michele and Thuntida and for your questions and time. </a:t>
            </a:r>
          </a:p>
          <a:p>
            <a:r>
              <a:rPr lang="en-US" dirty="0"/>
              <a:t>Even though this meeting is brief, I think I have demonstrated that I am an excellent candidate for this position. In summary, I am someone who has an immense passion for utilizing statistical tools to solve both research and daily problems. I am someone who has rich experience in coding and data analysis using R and python. Besides, I am also eager to impart/pass my knowledge and experience to my students and am always willing to learn from my students and assist them in achieving success in life and at work.</a:t>
            </a:r>
          </a:p>
          <a:p>
            <a:r>
              <a:rPr lang="en-US" dirty="0"/>
              <a:t>I really appreciate having such a great opportunity to become an instructor and TA in Data 603 and participate in the </a:t>
            </a:r>
            <a:r>
              <a:rPr lang="en-US" dirty="0" err="1"/>
              <a:t>OneHealth</a:t>
            </a:r>
            <a:r>
              <a:rPr lang="en-US" dirty="0"/>
              <a:t> program. I hope you all enjoy the rest of the day, and I look forward to the interview results. </a:t>
            </a:r>
          </a:p>
          <a:p>
            <a:endParaRPr lang="en-US" dirty="0"/>
          </a:p>
        </p:txBody>
      </p:sp>
    </p:spTree>
    <p:extLst>
      <p:ext uri="{BB962C8B-B14F-4D97-AF65-F5344CB8AC3E}">
        <p14:creationId xmlns:p14="http://schemas.microsoft.com/office/powerpoint/2010/main" val="13788894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2221</TotalTime>
  <Words>7996</Words>
  <Application>Microsoft Office PowerPoint</Application>
  <PresentationFormat>Widescreen</PresentationFormat>
  <Paragraphs>530</Paragraphs>
  <Slides>69</Slides>
  <Notes>14</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69</vt:i4>
      </vt:variant>
    </vt:vector>
  </HeadingPairs>
  <TitlesOfParts>
    <vt:vector size="86" baseType="lpstr">
      <vt:lpstr>charter</vt:lpstr>
      <vt:lpstr>Helvetica Neue</vt:lpstr>
      <vt:lpstr>LMMono10-Italic</vt:lpstr>
      <vt:lpstr>LMMono10-Regular</vt:lpstr>
      <vt:lpstr>LMRoman10-Regular</vt:lpstr>
      <vt:lpstr>LMRoman12-Bold</vt:lpstr>
      <vt:lpstr>MathJax_Math-italic</vt:lpstr>
      <vt:lpstr>Proxima Nova</vt:lpstr>
      <vt:lpstr>Arial</vt:lpstr>
      <vt:lpstr>Arial</vt:lpstr>
      <vt:lpstr>Calibri</vt:lpstr>
      <vt:lpstr>Calibri Light</vt:lpstr>
      <vt:lpstr>Cambria Math</vt:lpstr>
      <vt:lpstr>Noto Sans</vt:lpstr>
      <vt:lpstr>Times New Roman</vt:lpstr>
      <vt:lpstr>Wingdings</vt:lpstr>
      <vt:lpstr>Office Theme</vt:lpstr>
      <vt:lpstr>Golsa, Dr. Herman Barkema, Michele and Thuntida</vt:lpstr>
      <vt:lpstr>PowerPoint Presentation</vt:lpstr>
      <vt:lpstr>Greetings to students</vt:lpstr>
      <vt:lpstr>PowerPoint Presentation</vt:lpstr>
      <vt:lpstr>PowerPoint Presentation</vt:lpstr>
      <vt:lpstr>TA evaluations</vt:lpstr>
      <vt:lpstr>Handling students’ questions </vt:lpstr>
      <vt:lpstr>Questions for Data 603</vt:lpstr>
      <vt:lpstr>PowerPoint Presentation</vt:lpstr>
      <vt:lpstr>PowerPoint Presentation</vt:lpstr>
      <vt:lpstr>PowerPoint Presentation</vt:lpstr>
      <vt:lpstr>Data 603, May 23-June 2</vt:lpstr>
      <vt:lpstr>Workflow of regression analysis</vt:lpstr>
      <vt:lpstr>Outlines</vt:lpstr>
      <vt:lpstr>Topic 1-2: model building </vt:lpstr>
      <vt:lpstr>Topic 3: model selection</vt:lpstr>
      <vt:lpstr>Topic 4: Model Diagnostic</vt:lpstr>
      <vt:lpstr>Hypothesis tests</vt:lpstr>
      <vt:lpstr>Confidence interval</vt:lpstr>
      <vt:lpstr>Confidence interval</vt:lpstr>
      <vt:lpstr>Model build</vt:lpstr>
      <vt:lpstr>T-test</vt:lpstr>
      <vt:lpstr>F-test</vt:lpstr>
      <vt:lpstr>ANOVA</vt:lpstr>
      <vt:lpstr>PowerPoint Presentation</vt:lpstr>
      <vt:lpstr>PowerPoint Presentation</vt:lpstr>
      <vt:lpstr>Model Fit</vt:lpstr>
      <vt:lpstr>Model Prediction</vt:lpstr>
      <vt:lpstr>Multiple Regression with Qualitative (Dummy) Variable Models</vt:lpstr>
      <vt:lpstr>Interaction terms</vt:lpstr>
      <vt:lpstr>A Quadratic (Second-Order) Model with Quantitative Predictors</vt:lpstr>
      <vt:lpstr>Model selection </vt:lpstr>
      <vt:lpstr>Stepwise Regression Procedure</vt:lpstr>
      <vt:lpstr>PowerPoint Presentation</vt:lpstr>
      <vt:lpstr>Backward Elimination Procedure</vt:lpstr>
      <vt:lpstr>Forward selection procedure</vt:lpstr>
      <vt:lpstr>All-Possible-Regressions Selection Procedure</vt:lpstr>
      <vt:lpstr>Mallow’s Cp</vt:lpstr>
      <vt:lpstr>Evaluate the reliability of the model chosen</vt:lpstr>
      <vt:lpstr>4. Diagnostics</vt:lpstr>
      <vt:lpstr>Linearity assumption</vt:lpstr>
      <vt:lpstr>Independence Assumption</vt:lpstr>
      <vt:lpstr>Equal variance assumption</vt:lpstr>
      <vt:lpstr>Equal variance assumption</vt:lpstr>
      <vt:lpstr>Equal variance assumption</vt:lpstr>
      <vt:lpstr>Equal variance assumption</vt:lpstr>
      <vt:lpstr>Equal variance assumption</vt:lpstr>
      <vt:lpstr>Normality assumption</vt:lpstr>
      <vt:lpstr>Multicollinearity (predictors)</vt:lpstr>
      <vt:lpstr>Outliers</vt:lpstr>
      <vt:lpstr>Outliers</vt:lpstr>
      <vt:lpstr>Outliers</vt:lpstr>
      <vt:lpstr>Plot(model)</vt:lpstr>
      <vt:lpstr>Likelihood </vt:lpstr>
      <vt:lpstr>The method mle</vt:lpstr>
      <vt:lpstr>Linear regression</vt:lpstr>
      <vt:lpstr>What is power?</vt:lpstr>
      <vt:lpstr>Traditional power analysis:  closed form derivations </vt:lpstr>
      <vt:lpstr>Math derivations (sorry)</vt:lpstr>
      <vt:lpstr> Least Squares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li qing</cp:lastModifiedBy>
  <cp:revision>172</cp:revision>
  <dcterms:created xsi:type="dcterms:W3CDTF">2022-12-20T18:25:30Z</dcterms:created>
  <dcterms:modified xsi:type="dcterms:W3CDTF">2023-05-16T17:43:31Z</dcterms:modified>
</cp:coreProperties>
</file>